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slideLayouts/slideLayout19.xml" ContentType="application/vnd.openxmlformats-officedocument.presentationml.slideLayout+xml"/>
  <Override PartName="/ppt/theme/theme14.xml" ContentType="application/vnd.openxmlformats-officedocument.theme+xml"/>
  <Override PartName="/ppt/slideLayouts/slideLayout20.xml" ContentType="application/vnd.openxmlformats-officedocument.presentationml.slideLayout+xml"/>
  <Override PartName="/ppt/theme/theme15.xml" ContentType="application/vnd.openxmlformats-officedocument.theme+xml"/>
  <Override PartName="/ppt/slideLayouts/slideLayout21.xml" ContentType="application/vnd.openxmlformats-officedocument.presentationml.slideLayout+xml"/>
  <Override PartName="/ppt/theme/theme16.xml" ContentType="application/vnd.openxmlformats-officedocument.theme+xml"/>
  <Override PartName="/ppt/slideLayouts/slideLayout22.xml" ContentType="application/vnd.openxmlformats-officedocument.presentationml.slideLayout+xml"/>
  <Override PartName="/ppt/theme/theme17.xml" ContentType="application/vnd.openxmlformats-officedocument.theme+xml"/>
  <Override PartName="/ppt/slideLayouts/slideLayout23.xml" ContentType="application/vnd.openxmlformats-officedocument.presentationml.slideLayout+xml"/>
  <Override PartName="/ppt/theme/theme18.xml" ContentType="application/vnd.openxmlformats-officedocument.theme+xml"/>
  <Override PartName="/ppt/slideLayouts/slideLayout24.xml" ContentType="application/vnd.openxmlformats-officedocument.presentationml.slideLayout+xml"/>
  <Override PartName="/ppt/theme/theme19.xml" ContentType="application/vnd.openxmlformats-officedocument.theme+xml"/>
  <Override PartName="/ppt/slideLayouts/slideLayout25.xml" ContentType="application/vnd.openxmlformats-officedocument.presentationml.slideLayout+xml"/>
  <Override PartName="/ppt/theme/theme20.xml" ContentType="application/vnd.openxmlformats-officedocument.theme+xml"/>
  <Override PartName="/ppt/slideLayouts/slideLayout26.xml" ContentType="application/vnd.openxmlformats-officedocument.presentationml.slideLayout+xml"/>
  <Override PartName="/ppt/theme/theme21.xml" ContentType="application/vnd.openxmlformats-officedocument.theme+xml"/>
  <Override PartName="/ppt/slideLayouts/slideLayout27.xml" ContentType="application/vnd.openxmlformats-officedocument.presentationml.slideLayout+xml"/>
  <Override PartName="/ppt/theme/theme22.xml" ContentType="application/vnd.openxmlformats-officedocument.theme+xml"/>
  <Override PartName="/ppt/slideLayouts/slideLayout28.xml" ContentType="application/vnd.openxmlformats-officedocument.presentationml.slideLayout+xml"/>
  <Override PartName="/ppt/theme/theme23.xml" ContentType="application/vnd.openxmlformats-officedocument.theme+xml"/>
  <Override PartName="/ppt/slideLayouts/slideLayout29.xml" ContentType="application/vnd.openxmlformats-officedocument.presentationml.slideLayout+xml"/>
  <Override PartName="/ppt/theme/theme24.xml" ContentType="application/vnd.openxmlformats-officedocument.theme+xml"/>
  <Override PartName="/ppt/slideLayouts/slideLayout30.xml" ContentType="application/vnd.openxmlformats-officedocument.presentationml.slideLayout+xml"/>
  <Override PartName="/ppt/theme/theme25.xml" ContentType="application/vnd.openxmlformats-officedocument.theme+xml"/>
  <Override PartName="/ppt/slideLayouts/slideLayout31.xml" ContentType="application/vnd.openxmlformats-officedocument.presentationml.slideLayout+xml"/>
  <Override PartName="/ppt/theme/theme26.xml" ContentType="application/vnd.openxmlformats-officedocument.theme+xml"/>
  <Override PartName="/ppt/slideLayouts/slideLayout32.xml" ContentType="application/vnd.openxmlformats-officedocument.presentationml.slideLayout+xml"/>
  <Override PartName="/ppt/theme/theme27.xml" ContentType="application/vnd.openxmlformats-officedocument.theme+xml"/>
  <Override PartName="/ppt/slideLayouts/slideLayout33.xml" ContentType="application/vnd.openxmlformats-officedocument.presentationml.slideLayout+xml"/>
  <Override PartName="/ppt/theme/theme28.xml" ContentType="application/vnd.openxmlformats-officedocument.theme+xml"/>
  <Override PartName="/ppt/slideLayouts/slideLayout34.xml" ContentType="application/vnd.openxmlformats-officedocument.presentationml.slideLayout+xml"/>
  <Override PartName="/ppt/theme/theme29.xml" ContentType="application/vnd.openxmlformats-officedocument.theme+xml"/>
  <Override PartName="/ppt/slideLayouts/slideLayout35.xml" ContentType="application/vnd.openxmlformats-officedocument.presentationml.slideLayout+xml"/>
  <Override PartName="/ppt/theme/theme30.xml" ContentType="application/vnd.openxmlformats-officedocument.theme+xml"/>
  <Override PartName="/ppt/slideLayouts/slideLayout36.xml" ContentType="application/vnd.openxmlformats-officedocument.presentationml.slideLayout+xml"/>
  <Override PartName="/ppt/theme/theme31.xml" ContentType="application/vnd.openxmlformats-officedocument.theme+xml"/>
  <Override PartName="/ppt/slideLayouts/slideLayout37.xml" ContentType="application/vnd.openxmlformats-officedocument.presentationml.slideLayout+xml"/>
  <Override PartName="/ppt/theme/theme32.xml" ContentType="application/vnd.openxmlformats-officedocument.theme+xml"/>
  <Override PartName="/ppt/slideLayouts/slideLayout38.xml" ContentType="application/vnd.openxmlformats-officedocument.presentationml.slideLayout+xml"/>
  <Override PartName="/ppt/theme/theme33.xml" ContentType="application/vnd.openxmlformats-officedocument.theme+xml"/>
  <Override PartName="/ppt/slideLayouts/slideLayout39.xml" ContentType="application/vnd.openxmlformats-officedocument.presentationml.slideLayout+xml"/>
  <Override PartName="/ppt/theme/theme34.xml" ContentType="application/vnd.openxmlformats-officedocument.theme+xml"/>
  <Override PartName="/ppt/slideLayouts/slideLayout40.xml" ContentType="application/vnd.openxmlformats-officedocument.presentationml.slideLayout+xml"/>
  <Override PartName="/ppt/theme/theme35.xml" ContentType="application/vnd.openxmlformats-officedocument.theme+xml"/>
  <Override PartName="/ppt/slideLayouts/slideLayout41.xml" ContentType="application/vnd.openxmlformats-officedocument.presentationml.slideLayout+xml"/>
  <Override PartName="/ppt/theme/theme36.xml" ContentType="application/vnd.openxmlformats-officedocument.theme+xml"/>
  <Override PartName="/ppt/slideLayouts/slideLayout42.xml" ContentType="application/vnd.openxmlformats-officedocument.presentationml.slideLayout+xml"/>
  <Override PartName="/ppt/theme/theme37.xml" ContentType="application/vnd.openxmlformats-officedocument.theme+xml"/>
  <Override PartName="/ppt/slideLayouts/slideLayout43.xml" ContentType="application/vnd.openxmlformats-officedocument.presentationml.slideLayout+xml"/>
  <Override PartName="/ppt/theme/theme38.xml" ContentType="application/vnd.openxmlformats-officedocument.theme+xml"/>
  <Override PartName="/ppt/slideLayouts/slideLayout44.xml" ContentType="application/vnd.openxmlformats-officedocument.presentationml.slideLayout+xml"/>
  <Override PartName="/ppt/theme/theme39.xml" ContentType="application/vnd.openxmlformats-officedocument.theme+xml"/>
  <Override PartName="/ppt/slideLayouts/slideLayout45.xml" ContentType="application/vnd.openxmlformats-officedocument.presentationml.slideLayout+xml"/>
  <Override PartName="/ppt/theme/theme40.xml" ContentType="application/vnd.openxmlformats-officedocument.theme+xml"/>
  <Override PartName="/ppt/slideLayouts/slideLayout46.xml" ContentType="application/vnd.openxmlformats-officedocument.presentationml.slideLayout+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98" r:id="rId2"/>
    <p:sldMasterId id="2147483708" r:id="rId3"/>
    <p:sldMasterId id="2147483710" r:id="rId4"/>
    <p:sldMasterId id="2147483712" r:id="rId5"/>
    <p:sldMasterId id="2147483714" r:id="rId6"/>
    <p:sldMasterId id="2147483722" r:id="rId7"/>
    <p:sldMasterId id="2147483724" r:id="rId8"/>
    <p:sldMasterId id="2147483726" r:id="rId9"/>
    <p:sldMasterId id="2147483742" r:id="rId10"/>
    <p:sldMasterId id="2147483746" r:id="rId11"/>
    <p:sldMasterId id="2147483748" r:id="rId12"/>
    <p:sldMasterId id="2147483750" r:id="rId13"/>
    <p:sldMasterId id="2147483752" r:id="rId14"/>
    <p:sldMasterId id="2147483754" r:id="rId15"/>
    <p:sldMasterId id="2147483758" r:id="rId16"/>
    <p:sldMasterId id="2147483764" r:id="rId17"/>
    <p:sldMasterId id="2147483766" r:id="rId18"/>
    <p:sldMasterId id="2147483768" r:id="rId19"/>
    <p:sldMasterId id="2147483774" r:id="rId20"/>
    <p:sldMasterId id="2147483780" r:id="rId21"/>
    <p:sldMasterId id="2147483782" r:id="rId22"/>
    <p:sldMasterId id="2147483788" r:id="rId23"/>
    <p:sldMasterId id="2147483794" r:id="rId24"/>
    <p:sldMasterId id="2147483796" r:id="rId25"/>
    <p:sldMasterId id="2147483800" r:id="rId26"/>
    <p:sldMasterId id="2147483802" r:id="rId27"/>
    <p:sldMasterId id="2147483808" r:id="rId28"/>
    <p:sldMasterId id="2147483810" r:id="rId29"/>
    <p:sldMasterId id="2147483814" r:id="rId30"/>
    <p:sldMasterId id="2147483820" r:id="rId31"/>
    <p:sldMasterId id="2147483824" r:id="rId32"/>
    <p:sldMasterId id="2147483826" r:id="rId33"/>
    <p:sldMasterId id="2147483830" r:id="rId34"/>
    <p:sldMasterId id="2147483842" r:id="rId35"/>
    <p:sldMasterId id="2147483844" r:id="rId36"/>
    <p:sldMasterId id="2147483846" r:id="rId37"/>
    <p:sldMasterId id="2147483848" r:id="rId38"/>
    <p:sldMasterId id="2147483854" r:id="rId39"/>
    <p:sldMasterId id="2147483862" r:id="rId40"/>
    <p:sldMasterId id="2147483864" r:id="rId41"/>
  </p:sldMasterIdLst>
  <p:notesMasterIdLst>
    <p:notesMasterId r:id="rId154"/>
  </p:notesMasterIdLst>
  <p:handoutMasterIdLst>
    <p:handoutMasterId r:id="rId155"/>
  </p:handoutMasterIdLst>
  <p:sldIdLst>
    <p:sldId id="669" r:id="rId42"/>
    <p:sldId id="488" r:id="rId43"/>
    <p:sldId id="489" r:id="rId44"/>
    <p:sldId id="490" r:id="rId45"/>
    <p:sldId id="659" r:id="rId46"/>
    <p:sldId id="576" r:id="rId47"/>
    <p:sldId id="486" r:id="rId48"/>
    <p:sldId id="278" r:id="rId49"/>
    <p:sldId id="491" r:id="rId50"/>
    <p:sldId id="493" r:id="rId51"/>
    <p:sldId id="280" r:id="rId52"/>
    <p:sldId id="281" r:id="rId53"/>
    <p:sldId id="581" r:id="rId54"/>
    <p:sldId id="494" r:id="rId55"/>
    <p:sldId id="495" r:id="rId56"/>
    <p:sldId id="582" r:id="rId57"/>
    <p:sldId id="285" r:id="rId58"/>
    <p:sldId id="660" r:id="rId59"/>
    <p:sldId id="583" r:id="rId60"/>
    <p:sldId id="584" r:id="rId61"/>
    <p:sldId id="496" r:id="rId62"/>
    <p:sldId id="501" r:id="rId63"/>
    <p:sldId id="588" r:id="rId64"/>
    <p:sldId id="292" r:id="rId65"/>
    <p:sldId id="589" r:id="rId66"/>
    <p:sldId id="504" r:id="rId67"/>
    <p:sldId id="507" r:id="rId68"/>
    <p:sldId id="508" r:id="rId69"/>
    <p:sldId id="505" r:id="rId70"/>
    <p:sldId id="670" r:id="rId71"/>
    <p:sldId id="590" r:id="rId72"/>
    <p:sldId id="672" r:id="rId73"/>
    <p:sldId id="661" r:id="rId74"/>
    <p:sldId id="662" r:id="rId75"/>
    <p:sldId id="515" r:id="rId76"/>
    <p:sldId id="518" r:id="rId77"/>
    <p:sldId id="516" r:id="rId78"/>
    <p:sldId id="663" r:id="rId79"/>
    <p:sldId id="598" r:id="rId80"/>
    <p:sldId id="520" r:id="rId81"/>
    <p:sldId id="600" r:id="rId82"/>
    <p:sldId id="601" r:id="rId83"/>
    <p:sldId id="322" r:id="rId84"/>
    <p:sldId id="323" r:id="rId85"/>
    <p:sldId id="523" r:id="rId86"/>
    <p:sldId id="524" r:id="rId87"/>
    <p:sldId id="602" r:id="rId88"/>
    <p:sldId id="326" r:id="rId89"/>
    <p:sldId id="327" r:id="rId90"/>
    <p:sldId id="673" r:id="rId91"/>
    <p:sldId id="328" r:id="rId92"/>
    <p:sldId id="603" r:id="rId93"/>
    <p:sldId id="330" r:id="rId94"/>
    <p:sldId id="540" r:id="rId95"/>
    <p:sldId id="604" r:id="rId96"/>
    <p:sldId id="543" r:id="rId97"/>
    <p:sldId id="544" r:id="rId98"/>
    <p:sldId id="335" r:id="rId99"/>
    <p:sldId id="606" r:id="rId100"/>
    <p:sldId id="545" r:id="rId101"/>
    <p:sldId id="547" r:id="rId102"/>
    <p:sldId id="546" r:id="rId103"/>
    <p:sldId id="609" r:id="rId104"/>
    <p:sldId id="342" r:id="rId105"/>
    <p:sldId id="665" r:id="rId106"/>
    <p:sldId id="548" r:id="rId107"/>
    <p:sldId id="610" r:id="rId108"/>
    <p:sldId id="611" r:id="rId109"/>
    <p:sldId id="614" r:id="rId110"/>
    <p:sldId id="617" r:id="rId111"/>
    <p:sldId id="353" r:id="rId112"/>
    <p:sldId id="549" r:id="rId113"/>
    <p:sldId id="618" r:id="rId114"/>
    <p:sldId id="357" r:id="rId115"/>
    <p:sldId id="358" r:id="rId116"/>
    <p:sldId id="621" r:id="rId117"/>
    <p:sldId id="359" r:id="rId118"/>
    <p:sldId id="666" r:id="rId119"/>
    <p:sldId id="624" r:id="rId120"/>
    <p:sldId id="365" r:id="rId121"/>
    <p:sldId id="668" r:id="rId122"/>
    <p:sldId id="625" r:id="rId123"/>
    <p:sldId id="371" r:id="rId124"/>
    <p:sldId id="627" r:id="rId125"/>
    <p:sldId id="550" r:id="rId126"/>
    <p:sldId id="551" r:id="rId127"/>
    <p:sldId id="375" r:id="rId128"/>
    <p:sldId id="376" r:id="rId129"/>
    <p:sldId id="628" r:id="rId130"/>
    <p:sldId id="553" r:id="rId131"/>
    <p:sldId id="552" r:id="rId132"/>
    <p:sldId id="631" r:id="rId133"/>
    <p:sldId id="382" r:id="rId134"/>
    <p:sldId id="632" r:id="rId135"/>
    <p:sldId id="634" r:id="rId136"/>
    <p:sldId id="559" r:id="rId137"/>
    <p:sldId id="674" r:id="rId138"/>
    <p:sldId id="558" r:id="rId139"/>
    <p:sldId id="675" r:id="rId140"/>
    <p:sldId id="388" r:id="rId141"/>
    <p:sldId id="637" r:id="rId142"/>
    <p:sldId id="390" r:id="rId143"/>
    <p:sldId id="560" r:id="rId144"/>
    <p:sldId id="648" r:id="rId145"/>
    <p:sldId id="649" r:id="rId146"/>
    <p:sldId id="650" r:id="rId147"/>
    <p:sldId id="651" r:id="rId148"/>
    <p:sldId id="654" r:id="rId149"/>
    <p:sldId id="658" r:id="rId150"/>
    <p:sldId id="639" r:id="rId151"/>
    <p:sldId id="640" r:id="rId152"/>
    <p:sldId id="642" r:id="rId153"/>
  </p:sldIdLst>
  <p:sldSz cx="9144000" cy="6858000" type="screen4x3"/>
  <p:notesSz cx="12115800" cy="18973800"/>
  <p:custDataLst>
    <p:tags r:id="rId156"/>
  </p:custDataLst>
  <p:defaultTextStyle>
    <a:defPPr>
      <a:defRPr lang="en-US"/>
    </a:defPPr>
    <a:lvl1pPr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1pPr>
    <a:lvl2pPr marL="4572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2pPr>
    <a:lvl3pPr marL="9144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3pPr>
    <a:lvl4pPr marL="13716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4pPr>
    <a:lvl5pPr marL="18288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5pPr>
    <a:lvl6pPr marL="2286000" algn="l" defTabSz="457200" rtl="0" eaLnBrk="1" latinLnBrk="0" hangingPunct="1">
      <a:defRPr sz="2400" kern="1200">
        <a:solidFill>
          <a:schemeClr val="tx1"/>
        </a:solidFill>
        <a:latin typeface="Arial" pitchFamily="-108" charset="0"/>
        <a:ea typeface="Arial" pitchFamily="-108" charset="0"/>
        <a:cs typeface="Arial" pitchFamily="-108" charset="0"/>
      </a:defRPr>
    </a:lvl6pPr>
    <a:lvl7pPr marL="2743200" algn="l" defTabSz="457200" rtl="0" eaLnBrk="1" latinLnBrk="0" hangingPunct="1">
      <a:defRPr sz="2400" kern="1200">
        <a:solidFill>
          <a:schemeClr val="tx1"/>
        </a:solidFill>
        <a:latin typeface="Arial" pitchFamily="-108" charset="0"/>
        <a:ea typeface="Arial" pitchFamily="-108" charset="0"/>
        <a:cs typeface="Arial" pitchFamily="-108" charset="0"/>
      </a:defRPr>
    </a:lvl7pPr>
    <a:lvl8pPr marL="3200400" algn="l" defTabSz="457200" rtl="0" eaLnBrk="1" latinLnBrk="0" hangingPunct="1">
      <a:defRPr sz="2400" kern="1200">
        <a:solidFill>
          <a:schemeClr val="tx1"/>
        </a:solidFill>
        <a:latin typeface="Arial" pitchFamily="-108" charset="0"/>
        <a:ea typeface="Arial" pitchFamily="-108" charset="0"/>
        <a:cs typeface="Arial" pitchFamily="-108" charset="0"/>
      </a:defRPr>
    </a:lvl8pPr>
    <a:lvl9pPr marL="3657600" algn="l" defTabSz="457200" rtl="0" eaLnBrk="1" latinLnBrk="0" hangingPunct="1">
      <a:defRPr sz="2400" kern="1200">
        <a:solidFill>
          <a:schemeClr val="tx1"/>
        </a:solidFill>
        <a:latin typeface="Arial" pitchFamily="-108" charset="0"/>
        <a:ea typeface="Arial" pitchFamily="-108" charset="0"/>
        <a:cs typeface="Arial" pitchFamily="-108" charset="0"/>
      </a:defRPr>
    </a:lvl9pPr>
  </p:defaultTextStyle>
  <p:extLst>
    <p:ext uri="{EFAFB233-063F-42B5-8137-9DF3F51BA10A}">
      <p15:sldGuideLst xmlns:p15="http://schemas.microsoft.com/office/powerpoint/2012/main">
        <p15:guide id="3" orient="horz" pos="2160" userDrawn="1">
          <p15:clr>
            <a:srgbClr val="A4A3A4"/>
          </p15:clr>
        </p15:guide>
        <p15:guide id="10" pos="2880" userDrawn="1">
          <p15:clr>
            <a:srgbClr val="A4A3A4"/>
          </p15:clr>
        </p15:guide>
      </p15:sldGuideLst>
    </p:ext>
    <p:ext uri="{2D200454-40CA-4A62-9FC3-DE9A4176ACB9}">
      <p15:notesGuideLst xmlns:p15="http://schemas.microsoft.com/office/powerpoint/2012/main">
        <p15:guide id="1" orient="horz" pos="5976">
          <p15:clr>
            <a:srgbClr val="A4A3A4"/>
          </p15:clr>
        </p15:guide>
        <p15:guide id="2" pos="381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re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50"/>
    <a:srgbClr val="4B7278"/>
    <a:srgbClr val="58662E"/>
    <a:srgbClr val="F7F7F7"/>
    <a:srgbClr val="4473B8"/>
    <a:srgbClr val="85B0DE"/>
    <a:srgbClr val="008B5D"/>
    <a:srgbClr val="0078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97" autoAdjust="0"/>
    <p:restoredTop sz="93742" autoAdjust="0"/>
  </p:normalViewPr>
  <p:slideViewPr>
    <p:cSldViewPr snapToGrid="0">
      <p:cViewPr varScale="1">
        <p:scale>
          <a:sx n="120" d="100"/>
          <a:sy n="120" d="100"/>
        </p:scale>
        <p:origin x="976" y="19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Lst>
  </p:outlineViewPr>
  <p:notesTextViewPr>
    <p:cViewPr>
      <p:scale>
        <a:sx n="100" d="100"/>
        <a:sy n="100" d="100"/>
      </p:scale>
      <p:origin x="0" y="0"/>
    </p:cViewPr>
  </p:notesTextViewPr>
  <p:sorterViewPr>
    <p:cViewPr>
      <p:scale>
        <a:sx n="150" d="100"/>
        <a:sy n="150" d="100"/>
      </p:scale>
      <p:origin x="0" y="25104"/>
    </p:cViewPr>
  </p:sorterViewPr>
  <p:notesViewPr>
    <p:cSldViewPr snapToGrid="0">
      <p:cViewPr varScale="1">
        <p:scale>
          <a:sx n="41" d="100"/>
          <a:sy n="41" d="100"/>
        </p:scale>
        <p:origin x="1650" y="102"/>
      </p:cViewPr>
      <p:guideLst>
        <p:guide orient="horz" pos="5976"/>
        <p:guide pos="3816"/>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01.xml"/><Relationship Id="rId143" Type="http://schemas.openxmlformats.org/officeDocument/2006/relationships/slide" Target="slides/slide102.xml"/><Relationship Id="rId144" Type="http://schemas.openxmlformats.org/officeDocument/2006/relationships/slide" Target="slides/slide103.xml"/><Relationship Id="rId145" Type="http://schemas.openxmlformats.org/officeDocument/2006/relationships/slide" Target="slides/slide104.xml"/><Relationship Id="rId146" Type="http://schemas.openxmlformats.org/officeDocument/2006/relationships/slide" Target="slides/slide105.xml"/><Relationship Id="rId147" Type="http://schemas.openxmlformats.org/officeDocument/2006/relationships/slide" Target="slides/slide106.xml"/><Relationship Id="rId148" Type="http://schemas.openxmlformats.org/officeDocument/2006/relationships/slide" Target="slides/slide107.xml"/><Relationship Id="rId149" Type="http://schemas.openxmlformats.org/officeDocument/2006/relationships/slide" Target="slides/slide108.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 Target="slides/slide1.xml"/><Relationship Id="rId43" Type="http://schemas.openxmlformats.org/officeDocument/2006/relationships/slide" Target="slides/slide2.xml"/><Relationship Id="rId44" Type="http://schemas.openxmlformats.org/officeDocument/2006/relationships/slide" Target="slides/slide3.xml"/><Relationship Id="rId45" Type="http://schemas.openxmlformats.org/officeDocument/2006/relationships/slide" Target="slides/slide4.xml"/><Relationship Id="rId46" Type="http://schemas.openxmlformats.org/officeDocument/2006/relationships/slide" Target="slides/slide5.xml"/><Relationship Id="rId47" Type="http://schemas.openxmlformats.org/officeDocument/2006/relationships/slide" Target="slides/slide6.xml"/><Relationship Id="rId48" Type="http://schemas.openxmlformats.org/officeDocument/2006/relationships/slide" Target="slides/slide7.xml"/><Relationship Id="rId49" Type="http://schemas.openxmlformats.org/officeDocument/2006/relationships/slide" Target="slides/slide8.xml"/><Relationship Id="rId80" Type="http://schemas.openxmlformats.org/officeDocument/2006/relationships/slide" Target="slides/slide39.xml"/><Relationship Id="rId81" Type="http://schemas.openxmlformats.org/officeDocument/2006/relationships/slide" Target="slides/slide40.xml"/><Relationship Id="rId82" Type="http://schemas.openxmlformats.org/officeDocument/2006/relationships/slide" Target="slides/slide41.xml"/><Relationship Id="rId83" Type="http://schemas.openxmlformats.org/officeDocument/2006/relationships/slide" Target="slides/slide42.xml"/><Relationship Id="rId84" Type="http://schemas.openxmlformats.org/officeDocument/2006/relationships/slide" Target="slides/slide43.xml"/><Relationship Id="rId85" Type="http://schemas.openxmlformats.org/officeDocument/2006/relationships/slide" Target="slides/slide44.xml"/><Relationship Id="rId86" Type="http://schemas.openxmlformats.org/officeDocument/2006/relationships/slide" Target="slides/slide45.xml"/><Relationship Id="rId87" Type="http://schemas.openxmlformats.org/officeDocument/2006/relationships/slide" Target="slides/slide46.xml"/><Relationship Id="rId88" Type="http://schemas.openxmlformats.org/officeDocument/2006/relationships/slide" Target="slides/slide47.xml"/><Relationship Id="rId89" Type="http://schemas.openxmlformats.org/officeDocument/2006/relationships/slide" Target="slides/slide48.xml"/><Relationship Id="rId110" Type="http://schemas.openxmlformats.org/officeDocument/2006/relationships/slide" Target="slides/slide69.xml"/><Relationship Id="rId111" Type="http://schemas.openxmlformats.org/officeDocument/2006/relationships/slide" Target="slides/slide70.xml"/><Relationship Id="rId112" Type="http://schemas.openxmlformats.org/officeDocument/2006/relationships/slide" Target="slides/slide71.xml"/><Relationship Id="rId113" Type="http://schemas.openxmlformats.org/officeDocument/2006/relationships/slide" Target="slides/slide72.xml"/><Relationship Id="rId114" Type="http://schemas.openxmlformats.org/officeDocument/2006/relationships/slide" Target="slides/slide73.xml"/><Relationship Id="rId115" Type="http://schemas.openxmlformats.org/officeDocument/2006/relationships/slide" Target="slides/slide74.xml"/><Relationship Id="rId116" Type="http://schemas.openxmlformats.org/officeDocument/2006/relationships/slide" Target="slides/slide75.xml"/><Relationship Id="rId117" Type="http://schemas.openxmlformats.org/officeDocument/2006/relationships/slide" Target="slides/slide76.xml"/><Relationship Id="rId118" Type="http://schemas.openxmlformats.org/officeDocument/2006/relationships/slide" Target="slides/slide77.xml"/><Relationship Id="rId119" Type="http://schemas.openxmlformats.org/officeDocument/2006/relationships/slide" Target="slides/slide78.xml"/><Relationship Id="rId150" Type="http://schemas.openxmlformats.org/officeDocument/2006/relationships/slide" Target="slides/slide109.xml"/><Relationship Id="rId151" Type="http://schemas.openxmlformats.org/officeDocument/2006/relationships/slide" Target="slides/slide110.xml"/><Relationship Id="rId152" Type="http://schemas.openxmlformats.org/officeDocument/2006/relationships/slide" Target="slides/slide11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153" Type="http://schemas.openxmlformats.org/officeDocument/2006/relationships/slide" Target="slides/slide112.xml"/><Relationship Id="rId154" Type="http://schemas.openxmlformats.org/officeDocument/2006/relationships/notesMaster" Target="notesMasters/notesMaster1.xml"/><Relationship Id="rId155" Type="http://schemas.openxmlformats.org/officeDocument/2006/relationships/handoutMaster" Target="handoutMasters/handoutMaster1.xml"/><Relationship Id="rId156" Type="http://schemas.openxmlformats.org/officeDocument/2006/relationships/tags" Target="tags/tag1.xml"/><Relationship Id="rId157" Type="http://schemas.openxmlformats.org/officeDocument/2006/relationships/commentAuthors" Target="commentAuthors.xml"/><Relationship Id="rId158" Type="http://schemas.openxmlformats.org/officeDocument/2006/relationships/presProps" Target="presProps.xml"/><Relationship Id="rId159" Type="http://schemas.openxmlformats.org/officeDocument/2006/relationships/viewProps" Target="viewProps.xml"/><Relationship Id="rId50" Type="http://schemas.openxmlformats.org/officeDocument/2006/relationships/slide" Target="slides/slide9.xml"/><Relationship Id="rId51" Type="http://schemas.openxmlformats.org/officeDocument/2006/relationships/slide" Target="slides/slide10.xml"/><Relationship Id="rId52" Type="http://schemas.openxmlformats.org/officeDocument/2006/relationships/slide" Target="slides/slide11.xml"/><Relationship Id="rId53" Type="http://schemas.openxmlformats.org/officeDocument/2006/relationships/slide" Target="slides/slide12.xml"/><Relationship Id="rId54" Type="http://schemas.openxmlformats.org/officeDocument/2006/relationships/slide" Target="slides/slide13.xml"/><Relationship Id="rId55" Type="http://schemas.openxmlformats.org/officeDocument/2006/relationships/slide" Target="slides/slide14.xml"/><Relationship Id="rId56" Type="http://schemas.openxmlformats.org/officeDocument/2006/relationships/slide" Target="slides/slide15.xml"/><Relationship Id="rId57" Type="http://schemas.openxmlformats.org/officeDocument/2006/relationships/slide" Target="slides/slide16.xml"/><Relationship Id="rId58" Type="http://schemas.openxmlformats.org/officeDocument/2006/relationships/slide" Target="slides/slide17.xml"/><Relationship Id="rId59" Type="http://schemas.openxmlformats.org/officeDocument/2006/relationships/slide" Target="slides/slide18.xml"/><Relationship Id="rId90" Type="http://schemas.openxmlformats.org/officeDocument/2006/relationships/slide" Target="slides/slide49.xml"/><Relationship Id="rId91" Type="http://schemas.openxmlformats.org/officeDocument/2006/relationships/slide" Target="slides/slide50.xml"/><Relationship Id="rId92" Type="http://schemas.openxmlformats.org/officeDocument/2006/relationships/slide" Target="slides/slide51.xml"/><Relationship Id="rId93" Type="http://schemas.openxmlformats.org/officeDocument/2006/relationships/slide" Target="slides/slide52.xml"/><Relationship Id="rId94" Type="http://schemas.openxmlformats.org/officeDocument/2006/relationships/slide" Target="slides/slide53.xml"/><Relationship Id="rId95" Type="http://schemas.openxmlformats.org/officeDocument/2006/relationships/slide" Target="slides/slide54.xml"/><Relationship Id="rId96" Type="http://schemas.openxmlformats.org/officeDocument/2006/relationships/slide" Target="slides/slide55.xml"/><Relationship Id="rId97" Type="http://schemas.openxmlformats.org/officeDocument/2006/relationships/slide" Target="slides/slide56.xml"/><Relationship Id="rId98" Type="http://schemas.openxmlformats.org/officeDocument/2006/relationships/slide" Target="slides/slide57.xml"/><Relationship Id="rId99" Type="http://schemas.openxmlformats.org/officeDocument/2006/relationships/slide" Target="slides/slide58.xml"/><Relationship Id="rId120" Type="http://schemas.openxmlformats.org/officeDocument/2006/relationships/slide" Target="slides/slide79.xml"/><Relationship Id="rId121" Type="http://schemas.openxmlformats.org/officeDocument/2006/relationships/slide" Target="slides/slide80.xml"/><Relationship Id="rId122" Type="http://schemas.openxmlformats.org/officeDocument/2006/relationships/slide" Target="slides/slide81.xml"/><Relationship Id="rId123" Type="http://schemas.openxmlformats.org/officeDocument/2006/relationships/slide" Target="slides/slide82.xml"/><Relationship Id="rId124" Type="http://schemas.openxmlformats.org/officeDocument/2006/relationships/slide" Target="slides/slide83.xml"/><Relationship Id="rId125" Type="http://schemas.openxmlformats.org/officeDocument/2006/relationships/slide" Target="slides/slide84.xml"/><Relationship Id="rId126" Type="http://schemas.openxmlformats.org/officeDocument/2006/relationships/slide" Target="slides/slide85.xml"/><Relationship Id="rId127" Type="http://schemas.openxmlformats.org/officeDocument/2006/relationships/slide" Target="slides/slide86.xml"/><Relationship Id="rId128" Type="http://schemas.openxmlformats.org/officeDocument/2006/relationships/slide" Target="slides/slide87.xml"/><Relationship Id="rId129" Type="http://schemas.openxmlformats.org/officeDocument/2006/relationships/slide" Target="slides/slide88.xml"/><Relationship Id="rId160" Type="http://schemas.openxmlformats.org/officeDocument/2006/relationships/theme" Target="theme/theme1.xml"/><Relationship Id="rId161" Type="http://schemas.openxmlformats.org/officeDocument/2006/relationships/tableStyles" Target="tableStyle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60" Type="http://schemas.openxmlformats.org/officeDocument/2006/relationships/slide" Target="slides/slide19.xml"/><Relationship Id="rId61" Type="http://schemas.openxmlformats.org/officeDocument/2006/relationships/slide" Target="slides/slide20.xml"/><Relationship Id="rId62" Type="http://schemas.openxmlformats.org/officeDocument/2006/relationships/slide" Target="slides/slide21.xml"/><Relationship Id="rId63" Type="http://schemas.openxmlformats.org/officeDocument/2006/relationships/slide" Target="slides/slide22.xml"/><Relationship Id="rId64" Type="http://schemas.openxmlformats.org/officeDocument/2006/relationships/slide" Target="slides/slide23.xml"/><Relationship Id="rId65" Type="http://schemas.openxmlformats.org/officeDocument/2006/relationships/slide" Target="slides/slide24.xml"/><Relationship Id="rId66" Type="http://schemas.openxmlformats.org/officeDocument/2006/relationships/slide" Target="slides/slide25.xml"/><Relationship Id="rId67" Type="http://schemas.openxmlformats.org/officeDocument/2006/relationships/slide" Target="slides/slide26.xml"/><Relationship Id="rId68" Type="http://schemas.openxmlformats.org/officeDocument/2006/relationships/slide" Target="slides/slide27.xml"/><Relationship Id="rId69" Type="http://schemas.openxmlformats.org/officeDocument/2006/relationships/slide" Target="slides/slide28.xml"/><Relationship Id="rId130" Type="http://schemas.openxmlformats.org/officeDocument/2006/relationships/slide" Target="slides/slide89.xml"/><Relationship Id="rId131" Type="http://schemas.openxmlformats.org/officeDocument/2006/relationships/slide" Target="slides/slide90.xml"/><Relationship Id="rId132" Type="http://schemas.openxmlformats.org/officeDocument/2006/relationships/slide" Target="slides/slide91.xml"/><Relationship Id="rId133" Type="http://schemas.openxmlformats.org/officeDocument/2006/relationships/slide" Target="slides/slide92.xml"/><Relationship Id="rId134" Type="http://schemas.openxmlformats.org/officeDocument/2006/relationships/slide" Target="slides/slide93.xml"/><Relationship Id="rId135" Type="http://schemas.openxmlformats.org/officeDocument/2006/relationships/slide" Target="slides/slide94.xml"/><Relationship Id="rId136" Type="http://schemas.openxmlformats.org/officeDocument/2006/relationships/slide" Target="slides/slide95.xml"/><Relationship Id="rId137" Type="http://schemas.openxmlformats.org/officeDocument/2006/relationships/slide" Target="slides/slide96.xml"/><Relationship Id="rId138" Type="http://schemas.openxmlformats.org/officeDocument/2006/relationships/slide" Target="slides/slide97.xml"/><Relationship Id="rId139" Type="http://schemas.openxmlformats.org/officeDocument/2006/relationships/slide" Target="slides/slide98.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70" Type="http://schemas.openxmlformats.org/officeDocument/2006/relationships/slide" Target="slides/slide29.xml"/><Relationship Id="rId71" Type="http://schemas.openxmlformats.org/officeDocument/2006/relationships/slide" Target="slides/slide30.xml"/><Relationship Id="rId72" Type="http://schemas.openxmlformats.org/officeDocument/2006/relationships/slide" Target="slides/slide31.xml"/><Relationship Id="rId73" Type="http://schemas.openxmlformats.org/officeDocument/2006/relationships/slide" Target="slides/slide32.xml"/><Relationship Id="rId74" Type="http://schemas.openxmlformats.org/officeDocument/2006/relationships/slide" Target="slides/slide33.xml"/><Relationship Id="rId75" Type="http://schemas.openxmlformats.org/officeDocument/2006/relationships/slide" Target="slides/slide34.xml"/><Relationship Id="rId76" Type="http://schemas.openxmlformats.org/officeDocument/2006/relationships/slide" Target="slides/slide35.xml"/><Relationship Id="rId77" Type="http://schemas.openxmlformats.org/officeDocument/2006/relationships/slide" Target="slides/slide36.xml"/><Relationship Id="rId78" Type="http://schemas.openxmlformats.org/officeDocument/2006/relationships/slide" Target="slides/slide37.xml"/><Relationship Id="rId79" Type="http://schemas.openxmlformats.org/officeDocument/2006/relationships/slide" Target="slides/slide3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59.xml"/><Relationship Id="rId101" Type="http://schemas.openxmlformats.org/officeDocument/2006/relationships/slide" Target="slides/slide60.xml"/><Relationship Id="rId102" Type="http://schemas.openxmlformats.org/officeDocument/2006/relationships/slide" Target="slides/slide61.xml"/><Relationship Id="rId103" Type="http://schemas.openxmlformats.org/officeDocument/2006/relationships/slide" Target="slides/slide62.xml"/><Relationship Id="rId104" Type="http://schemas.openxmlformats.org/officeDocument/2006/relationships/slide" Target="slides/slide63.xml"/><Relationship Id="rId105" Type="http://schemas.openxmlformats.org/officeDocument/2006/relationships/slide" Target="slides/slide64.xml"/><Relationship Id="rId106" Type="http://schemas.openxmlformats.org/officeDocument/2006/relationships/slide" Target="slides/slide65.xml"/><Relationship Id="rId107" Type="http://schemas.openxmlformats.org/officeDocument/2006/relationships/slide" Target="slides/slide66.xml"/><Relationship Id="rId108" Type="http://schemas.openxmlformats.org/officeDocument/2006/relationships/slide" Target="slides/slide67.xml"/><Relationship Id="rId109" Type="http://schemas.openxmlformats.org/officeDocument/2006/relationships/slide" Target="slides/slide68.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40" Type="http://schemas.openxmlformats.org/officeDocument/2006/relationships/slide" Target="slides/slide99.xml"/><Relationship Id="rId141" Type="http://schemas.openxmlformats.org/officeDocument/2006/relationships/slide" Target="slides/slide100.xml"/></Relationships>
</file>

<file path=ppt/_rels/viewProps.xml.rels><?xml version="1.0" encoding="UTF-8" standalone="yes"?>
<Relationships xmlns="http://schemas.openxmlformats.org/package/2006/relationships"><Relationship Id="rId20" Type="http://schemas.openxmlformats.org/officeDocument/2006/relationships/slide" Target="slides/slide69.xml"/><Relationship Id="rId21" Type="http://schemas.openxmlformats.org/officeDocument/2006/relationships/slide" Target="slides/slide70.xml"/><Relationship Id="rId22" Type="http://schemas.openxmlformats.org/officeDocument/2006/relationships/slide" Target="slides/slide73.xml"/><Relationship Id="rId23" Type="http://schemas.openxmlformats.org/officeDocument/2006/relationships/slide" Target="slides/slide76.xml"/><Relationship Id="rId24" Type="http://schemas.openxmlformats.org/officeDocument/2006/relationships/slide" Target="slides/slide79.xml"/><Relationship Id="rId25" Type="http://schemas.openxmlformats.org/officeDocument/2006/relationships/slide" Target="slides/slide82.xml"/><Relationship Id="rId26" Type="http://schemas.openxmlformats.org/officeDocument/2006/relationships/slide" Target="slides/slide84.xml"/><Relationship Id="rId27" Type="http://schemas.openxmlformats.org/officeDocument/2006/relationships/slide" Target="slides/slide89.xml"/><Relationship Id="rId28" Type="http://schemas.openxmlformats.org/officeDocument/2006/relationships/slide" Target="slides/slide92.xml"/><Relationship Id="rId29" Type="http://schemas.openxmlformats.org/officeDocument/2006/relationships/slide" Target="slides/slide94.xml"/><Relationship Id="rId1" Type="http://schemas.openxmlformats.org/officeDocument/2006/relationships/slide" Target="slides/slide6.xml"/><Relationship Id="rId2" Type="http://schemas.openxmlformats.org/officeDocument/2006/relationships/slide" Target="slides/slide13.xml"/><Relationship Id="rId3" Type="http://schemas.openxmlformats.org/officeDocument/2006/relationships/slide" Target="slides/slide16.xml"/><Relationship Id="rId4" Type="http://schemas.openxmlformats.org/officeDocument/2006/relationships/slide" Target="slides/slide19.xml"/><Relationship Id="rId5" Type="http://schemas.openxmlformats.org/officeDocument/2006/relationships/slide" Target="slides/slide20.xml"/><Relationship Id="rId30" Type="http://schemas.openxmlformats.org/officeDocument/2006/relationships/slide" Target="slides/slide95.xml"/><Relationship Id="rId31" Type="http://schemas.openxmlformats.org/officeDocument/2006/relationships/slide" Target="slides/slide101.xml"/><Relationship Id="rId32" Type="http://schemas.openxmlformats.org/officeDocument/2006/relationships/slide" Target="slides/slide104.xml"/><Relationship Id="rId9" Type="http://schemas.openxmlformats.org/officeDocument/2006/relationships/slide" Target="slides/slide32.xml"/><Relationship Id="rId6" Type="http://schemas.openxmlformats.org/officeDocument/2006/relationships/slide" Target="slides/slide23.xml"/><Relationship Id="rId7" Type="http://schemas.openxmlformats.org/officeDocument/2006/relationships/slide" Target="slides/slide25.xml"/><Relationship Id="rId8" Type="http://schemas.openxmlformats.org/officeDocument/2006/relationships/slide" Target="slides/slide31.xml"/><Relationship Id="rId33" Type="http://schemas.openxmlformats.org/officeDocument/2006/relationships/slide" Target="slides/slide105.xml"/><Relationship Id="rId34" Type="http://schemas.openxmlformats.org/officeDocument/2006/relationships/slide" Target="slides/slide106.xml"/><Relationship Id="rId35" Type="http://schemas.openxmlformats.org/officeDocument/2006/relationships/slide" Target="slides/slide107.xml"/><Relationship Id="rId36" Type="http://schemas.openxmlformats.org/officeDocument/2006/relationships/slide" Target="slides/slide108.xml"/><Relationship Id="rId10" Type="http://schemas.openxmlformats.org/officeDocument/2006/relationships/slide" Target="slides/slide39.xml"/><Relationship Id="rId11" Type="http://schemas.openxmlformats.org/officeDocument/2006/relationships/slide" Target="slides/slide41.xml"/><Relationship Id="rId12" Type="http://schemas.openxmlformats.org/officeDocument/2006/relationships/slide" Target="slides/slide42.xml"/><Relationship Id="rId13" Type="http://schemas.openxmlformats.org/officeDocument/2006/relationships/slide" Target="slides/slide47.xml"/><Relationship Id="rId14" Type="http://schemas.openxmlformats.org/officeDocument/2006/relationships/slide" Target="slides/slide52.xml"/><Relationship Id="rId15" Type="http://schemas.openxmlformats.org/officeDocument/2006/relationships/slide" Target="slides/slide55.xml"/><Relationship Id="rId16" Type="http://schemas.openxmlformats.org/officeDocument/2006/relationships/slide" Target="slides/slide59.xml"/><Relationship Id="rId17" Type="http://schemas.openxmlformats.org/officeDocument/2006/relationships/slide" Target="slides/slide63.xml"/><Relationship Id="rId18" Type="http://schemas.openxmlformats.org/officeDocument/2006/relationships/slide" Target="slides/slide67.xml"/><Relationship Id="rId19" Type="http://schemas.openxmlformats.org/officeDocument/2006/relationships/slide" Target="slides/slide68.xml"/><Relationship Id="rId37" Type="http://schemas.openxmlformats.org/officeDocument/2006/relationships/slide" Target="slides/slide109.xml"/><Relationship Id="rId38" Type="http://schemas.openxmlformats.org/officeDocument/2006/relationships/slide" Target="slides/slide110.xml"/><Relationship Id="rId39" Type="http://schemas.openxmlformats.org/officeDocument/2006/relationships/slide" Target="slides/slide111.xml"/><Relationship Id="rId40" Type="http://schemas.openxmlformats.org/officeDocument/2006/relationships/slide" Target="slides/slide1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2850" name="Rectangle 2"/>
          <p:cNvSpPr>
            <a:spLocks noGrp="1" noChangeArrowheads="1"/>
          </p:cNvSpPr>
          <p:nvPr>
            <p:ph type="hdr" sz="quarter"/>
          </p:nvPr>
        </p:nvSpPr>
        <p:spPr bwMode="auto">
          <a:xfrm>
            <a:off x="0" y="0"/>
            <a:ext cx="5249863"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l" defTabSz="1528763" eaLnBrk="0" hangingPunct="0">
              <a:defRPr sz="2000">
                <a:latin typeface="Times New Roman" charset="0"/>
                <a:ea typeface="+mn-ea"/>
                <a:cs typeface="+mn-cs"/>
              </a:defRPr>
            </a:lvl1pPr>
          </a:lstStyle>
          <a:p>
            <a:pPr>
              <a:defRPr/>
            </a:pPr>
            <a:endParaRPr lang="en-US" dirty="0"/>
          </a:p>
        </p:txBody>
      </p:sp>
      <p:sp>
        <p:nvSpPr>
          <p:cNvPr id="462851" name="Rectangle 3"/>
          <p:cNvSpPr>
            <a:spLocks noGrp="1" noChangeArrowheads="1"/>
          </p:cNvSpPr>
          <p:nvPr>
            <p:ph type="dt" sz="quarter" idx="1"/>
          </p:nvPr>
        </p:nvSpPr>
        <p:spPr bwMode="auto">
          <a:xfrm>
            <a:off x="6862763" y="0"/>
            <a:ext cx="5248275"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r" defTabSz="1528763" eaLnBrk="0" hangingPunct="0">
              <a:defRPr sz="2000">
                <a:latin typeface="Times New Roman" charset="0"/>
                <a:ea typeface="+mn-ea"/>
                <a:cs typeface="+mn-cs"/>
              </a:defRPr>
            </a:lvl1pPr>
          </a:lstStyle>
          <a:p>
            <a:pPr>
              <a:defRPr/>
            </a:pPr>
            <a:endParaRPr lang="en-US" dirty="0"/>
          </a:p>
        </p:txBody>
      </p:sp>
      <p:sp>
        <p:nvSpPr>
          <p:cNvPr id="462852" name="Rectangle 4"/>
          <p:cNvSpPr>
            <a:spLocks noGrp="1" noChangeArrowheads="1"/>
          </p:cNvSpPr>
          <p:nvPr>
            <p:ph type="ftr" sz="quarter" idx="2"/>
          </p:nvPr>
        </p:nvSpPr>
        <p:spPr bwMode="auto">
          <a:xfrm>
            <a:off x="0" y="18019713"/>
            <a:ext cx="5249863" cy="949325"/>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l" defTabSz="1528763" eaLnBrk="0" hangingPunct="0">
              <a:defRPr sz="2000">
                <a:latin typeface="Times New Roman" charset="0"/>
                <a:ea typeface="+mn-ea"/>
                <a:cs typeface="+mn-cs"/>
              </a:defRPr>
            </a:lvl1pPr>
          </a:lstStyle>
          <a:p>
            <a:pPr>
              <a:defRPr/>
            </a:pPr>
            <a:endParaRPr lang="en-US" dirty="0"/>
          </a:p>
        </p:txBody>
      </p:sp>
      <p:sp>
        <p:nvSpPr>
          <p:cNvPr id="462853" name="Rectangle 5"/>
          <p:cNvSpPr>
            <a:spLocks noGrp="1" noChangeArrowheads="1"/>
          </p:cNvSpPr>
          <p:nvPr>
            <p:ph type="sldNum" sz="quarter" idx="3"/>
          </p:nvPr>
        </p:nvSpPr>
        <p:spPr bwMode="auto">
          <a:xfrm>
            <a:off x="6862763" y="18019713"/>
            <a:ext cx="5248275" cy="949325"/>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r" defTabSz="1528763" eaLnBrk="0" hangingPunct="0">
              <a:defRPr sz="2000">
                <a:latin typeface="Times New Roman" pitchFamily="-108" charset="0"/>
              </a:defRPr>
            </a:lvl1pPr>
          </a:lstStyle>
          <a:p>
            <a:fld id="{1401AC8A-3A03-C44C-87B3-172575CD3DA3}" type="slidenum">
              <a:rPr lang="en-US"/>
              <a:pPr/>
              <a:t>‹#›</a:t>
            </a:fld>
            <a:endParaRPr lang="en-US" dirty="0"/>
          </a:p>
        </p:txBody>
      </p:sp>
    </p:spTree>
    <p:extLst>
      <p:ext uri="{BB962C8B-B14F-4D97-AF65-F5344CB8AC3E}">
        <p14:creationId xmlns:p14="http://schemas.microsoft.com/office/powerpoint/2010/main" val="13988038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1634" name="Rectangle 2"/>
          <p:cNvSpPr>
            <a:spLocks noGrp="1" noChangeArrowheads="1"/>
          </p:cNvSpPr>
          <p:nvPr>
            <p:ph type="hdr" sz="quarter"/>
          </p:nvPr>
        </p:nvSpPr>
        <p:spPr bwMode="auto">
          <a:xfrm>
            <a:off x="0" y="0"/>
            <a:ext cx="5249863"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l" defTabSz="1528763" eaLnBrk="0" hangingPunct="0">
              <a:defRPr sz="2000">
                <a:latin typeface="Arial" charset="0"/>
                <a:ea typeface="+mn-ea"/>
                <a:cs typeface="+mn-cs"/>
              </a:defRPr>
            </a:lvl1pPr>
          </a:lstStyle>
          <a:p>
            <a:pPr>
              <a:defRPr/>
            </a:pPr>
            <a:endParaRPr lang="en-US" dirty="0"/>
          </a:p>
        </p:txBody>
      </p:sp>
      <p:sp>
        <p:nvSpPr>
          <p:cNvPr id="581635" name="Rectangle 3"/>
          <p:cNvSpPr>
            <a:spLocks noGrp="1" noChangeArrowheads="1"/>
          </p:cNvSpPr>
          <p:nvPr>
            <p:ph type="dt" idx="1"/>
          </p:nvPr>
        </p:nvSpPr>
        <p:spPr bwMode="auto">
          <a:xfrm>
            <a:off x="6865938" y="0"/>
            <a:ext cx="5249862" cy="94773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lvl1pPr algn="r" defTabSz="1528763" eaLnBrk="0" hangingPunct="0">
              <a:defRPr sz="2000">
                <a:latin typeface="Arial" charset="0"/>
                <a:ea typeface="+mn-ea"/>
                <a:cs typeface="+mn-cs"/>
              </a:defRPr>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1314450" y="1423988"/>
            <a:ext cx="9486900" cy="7115175"/>
          </a:xfrm>
          <a:prstGeom prst="rect">
            <a:avLst/>
          </a:prstGeom>
          <a:noFill/>
          <a:ln w="9525">
            <a:solidFill>
              <a:srgbClr val="000000"/>
            </a:solidFill>
            <a:miter lim="800000"/>
            <a:headEnd/>
            <a:tailEnd/>
          </a:ln>
        </p:spPr>
      </p:sp>
      <p:sp>
        <p:nvSpPr>
          <p:cNvPr id="581637" name="Rectangle 5"/>
          <p:cNvSpPr>
            <a:spLocks noGrp="1" noChangeArrowheads="1"/>
          </p:cNvSpPr>
          <p:nvPr>
            <p:ph type="body" sz="quarter" idx="3"/>
          </p:nvPr>
        </p:nvSpPr>
        <p:spPr bwMode="auto">
          <a:xfrm>
            <a:off x="1614488" y="9013825"/>
            <a:ext cx="8886825" cy="8535988"/>
          </a:xfrm>
          <a:prstGeom prst="rect">
            <a:avLst/>
          </a:prstGeom>
          <a:noFill/>
          <a:ln w="9525">
            <a:noFill/>
            <a:miter lim="800000"/>
            <a:headEnd/>
            <a:tailEnd/>
          </a:ln>
          <a:effectLst/>
        </p:spPr>
        <p:txBody>
          <a:bodyPr vert="horz" wrap="square" lIns="152808" tIns="76403" rIns="152808" bIns="764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81638" name="Rectangle 6"/>
          <p:cNvSpPr>
            <a:spLocks noGrp="1" noChangeArrowheads="1"/>
          </p:cNvSpPr>
          <p:nvPr>
            <p:ph type="ftr" sz="quarter" idx="4"/>
          </p:nvPr>
        </p:nvSpPr>
        <p:spPr bwMode="auto">
          <a:xfrm>
            <a:off x="0" y="18026063"/>
            <a:ext cx="5249863" cy="947737"/>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l" defTabSz="1528763" eaLnBrk="0" hangingPunct="0">
              <a:defRPr sz="2000">
                <a:latin typeface="Arial" charset="0"/>
                <a:ea typeface="+mn-ea"/>
                <a:cs typeface="+mn-cs"/>
              </a:defRPr>
            </a:lvl1pPr>
          </a:lstStyle>
          <a:p>
            <a:pPr>
              <a:defRPr/>
            </a:pPr>
            <a:endParaRPr lang="en-US" dirty="0"/>
          </a:p>
        </p:txBody>
      </p:sp>
      <p:sp>
        <p:nvSpPr>
          <p:cNvPr id="581639" name="Rectangle 7"/>
          <p:cNvSpPr>
            <a:spLocks noGrp="1" noChangeArrowheads="1"/>
          </p:cNvSpPr>
          <p:nvPr>
            <p:ph type="sldNum" sz="quarter" idx="5"/>
          </p:nvPr>
        </p:nvSpPr>
        <p:spPr bwMode="auto">
          <a:xfrm>
            <a:off x="6865938" y="18026063"/>
            <a:ext cx="5249862" cy="947737"/>
          </a:xfrm>
          <a:prstGeom prst="rect">
            <a:avLst/>
          </a:prstGeom>
          <a:noFill/>
          <a:ln w="9525">
            <a:noFill/>
            <a:miter lim="800000"/>
            <a:headEnd/>
            <a:tailEnd/>
          </a:ln>
          <a:effectLst/>
        </p:spPr>
        <p:txBody>
          <a:bodyPr vert="horz" wrap="square" lIns="152808" tIns="76403" rIns="152808" bIns="76403" numCol="1" anchor="b" anchorCtr="0" compatLnSpc="1">
            <a:prstTxWarp prst="textNoShape">
              <a:avLst/>
            </a:prstTxWarp>
          </a:bodyPr>
          <a:lstStyle>
            <a:lvl1pPr algn="r" defTabSz="1528763" eaLnBrk="0" hangingPunct="0">
              <a:defRPr sz="2000"/>
            </a:lvl1pPr>
          </a:lstStyle>
          <a:p>
            <a:fld id="{1783EE25-A22C-F045-AEDD-E8395C94AC70}" type="slidenum">
              <a:rPr lang="en-US"/>
              <a:pPr/>
              <a:t>‹#›</a:t>
            </a:fld>
            <a:endParaRPr lang="en-US" dirty="0"/>
          </a:p>
        </p:txBody>
      </p:sp>
    </p:spTree>
    <p:extLst>
      <p:ext uri="{BB962C8B-B14F-4D97-AF65-F5344CB8AC3E}">
        <p14:creationId xmlns:p14="http://schemas.microsoft.com/office/powerpoint/2010/main" val="21974141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pitchFamily="-108" charset="-128"/>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defTabSz="793750">
              <a:defRPr sz="2400">
                <a:solidFill>
                  <a:schemeClr val="tx1"/>
                </a:solidFill>
                <a:latin typeface="Arial" panose="020B0604020202020204" pitchFamily="34" charset="0"/>
                <a:cs typeface="Arial" panose="020B0604020202020204" pitchFamily="34" charset="0"/>
              </a:defRPr>
            </a:lvl1pPr>
            <a:lvl2pPr marL="742950" indent="-285750" defTabSz="793750">
              <a:defRPr sz="2400">
                <a:solidFill>
                  <a:schemeClr val="tx1"/>
                </a:solidFill>
                <a:latin typeface="Arial" panose="020B0604020202020204" pitchFamily="34" charset="0"/>
                <a:cs typeface="Arial" panose="020B0604020202020204" pitchFamily="34" charset="0"/>
              </a:defRPr>
            </a:lvl2pPr>
            <a:lvl3pPr marL="1143000" indent="-228600" defTabSz="793750">
              <a:defRPr sz="2400">
                <a:solidFill>
                  <a:schemeClr val="tx1"/>
                </a:solidFill>
                <a:latin typeface="Arial" panose="020B0604020202020204" pitchFamily="34" charset="0"/>
                <a:cs typeface="Arial" panose="020B0604020202020204" pitchFamily="34" charset="0"/>
              </a:defRPr>
            </a:lvl3pPr>
            <a:lvl4pPr marL="1600200" indent="-228600" defTabSz="793750">
              <a:defRPr sz="2400">
                <a:solidFill>
                  <a:schemeClr val="tx1"/>
                </a:solidFill>
                <a:latin typeface="Arial" panose="020B0604020202020204" pitchFamily="34" charset="0"/>
                <a:cs typeface="Arial" panose="020B0604020202020204" pitchFamily="34" charset="0"/>
              </a:defRPr>
            </a:lvl4pPr>
            <a:lvl5pPr marL="2057400" indent="-228600" defTabSz="793750">
              <a:defRPr sz="2400">
                <a:solidFill>
                  <a:schemeClr val="tx1"/>
                </a:solidFill>
                <a:latin typeface="Arial" panose="020B0604020202020204" pitchFamily="34" charset="0"/>
                <a:cs typeface="Arial" panose="020B0604020202020204" pitchFamily="34" charset="0"/>
              </a:defRPr>
            </a:lvl5pPr>
            <a:lvl6pPr marL="25146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79375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E4B1C65-EC1F-4AF2-AFC3-54A60B2E8C19}" type="slidenum">
              <a:rPr lang="en-US" altLang="en-US" sz="1200">
                <a:solidFill>
                  <a:srgbClr val="000000"/>
                </a:solidFill>
                <a:latin typeface="Times" panose="02020603050405020304" pitchFamily="18" charset="0"/>
                <a:ea typeface="ＭＳ Ｐゴシック" panose="020B0600070205080204" pitchFamily="34" charset="-128"/>
              </a:rPr>
              <a:pPr/>
              <a:t>1</a:t>
            </a:fld>
            <a:endParaRPr lang="en-US" altLang="en-US" sz="1200">
              <a:solidFill>
                <a:srgbClr val="000000"/>
              </a:solidFill>
              <a:latin typeface="Times" panose="02020603050405020304" pitchFamily="18" charset="0"/>
              <a:ea typeface="ＭＳ Ｐゴシック" panose="020B0600070205080204" pitchFamily="34" charset="-128"/>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601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0D1BAF3-523D-FE42-8F4A-AA4B5BEF95E5}" type="slidenum">
              <a:rPr lang="en-US" sz="2300"/>
              <a:pPr algn="r" defTabSz="1776413" eaLnBrk="0" hangingPunct="0"/>
              <a:t>10</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822050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E5256C69-D92E-1B43-8C22-1B67E8E3EDEE}" type="slidenum">
              <a:rPr lang="en-US" sz="2300"/>
              <a:pPr algn="r" defTabSz="1776413" eaLnBrk="0" hangingPunct="0"/>
              <a:t>103</a:t>
            </a:fld>
            <a:endParaRPr lang="en-US" sz="2300" dirty="0"/>
          </a:p>
        </p:txBody>
      </p:sp>
      <p:sp>
        <p:nvSpPr>
          <p:cNvPr id="27853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7853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7335958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104</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8.7-1a Cell reproduction: a dance of the chromosomes (part 1a: </a:t>
            </a:r>
            <a:r>
              <a:rPr lang="en-US" sz="1200" b="0" i="0" u="none" strike="noStrike" kern="1200" dirty="0" err="1">
                <a:solidFill>
                  <a:schemeClr val="tx1"/>
                </a:solidFill>
                <a:effectLst/>
                <a:latin typeface="Arial" pitchFamily="34" charset="0"/>
                <a:ea typeface="ＭＳ Ｐゴシック" charset="0"/>
                <a:cs typeface="Arial" pitchFamily="34" charset="0"/>
              </a:rPr>
              <a:t>interphase</a:t>
            </a:r>
            <a:r>
              <a:rPr lang="en-US" sz="1200" b="0" i="0" u="none" strike="noStrike" kern="1200" dirty="0">
                <a:solidFill>
                  <a:schemeClr val="tx1"/>
                </a:solidFill>
                <a:effectLst/>
                <a:latin typeface="Arial" pitchFamily="34" charset="0"/>
                <a:ea typeface="ＭＳ Ｐゴシック" charset="0"/>
                <a:cs typeface="Arial" pitchFamily="34" charset="0"/>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33401077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105</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8.7-2 Cell reproduction: a dance of the chromosomes (part 2: metaphase, anaphase, and </a:t>
            </a:r>
            <a:r>
              <a:rPr lang="en-US" sz="1200" b="0" i="0" u="none" strike="noStrike" kern="1200" dirty="0" err="1">
                <a:solidFill>
                  <a:schemeClr val="tx1"/>
                </a:solidFill>
                <a:effectLst/>
                <a:latin typeface="Arial" pitchFamily="34" charset="0"/>
                <a:ea typeface="ＭＳ Ｐゴシック" charset="0"/>
                <a:cs typeface="Arial" pitchFamily="34" charset="0"/>
              </a:rPr>
              <a:t>telophase</a:t>
            </a:r>
            <a:r>
              <a:rPr lang="en-US" sz="1200" b="0" i="0" u="none" strike="noStrike" kern="1200" dirty="0">
                <a:solidFill>
                  <a:schemeClr val="tx1"/>
                </a:solidFill>
                <a:effectLst/>
                <a:latin typeface="Arial" pitchFamily="34" charset="0"/>
                <a:ea typeface="ＭＳ Ｐゴシック" charset="0"/>
                <a:cs typeface="Arial" pitchFamily="34" charset="0"/>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4945322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106</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8.15-1 Comparing mitosis and meiosis (part 1: prophase and metaphase)</a:t>
            </a:r>
            <a:endParaRPr lang="en-US" dirty="0">
              <a:latin typeface="Arial" pitchFamily="34" charset="0"/>
              <a:cs typeface="Arial" pitchFamily="34" charset="0"/>
            </a:endParaRPr>
          </a:p>
        </p:txBody>
      </p:sp>
    </p:spTree>
    <p:extLst>
      <p:ext uri="{BB962C8B-B14F-4D97-AF65-F5344CB8AC3E}">
        <p14:creationId xmlns:p14="http://schemas.microsoft.com/office/powerpoint/2010/main" val="9826848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107</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8.15-2 Comparing mitosis and meiosis (part 2: anaphase and </a:t>
            </a:r>
            <a:r>
              <a:rPr lang="en-US" sz="1200" b="0" i="0" u="none" strike="noStrike" kern="1200" dirty="0" err="1">
                <a:solidFill>
                  <a:schemeClr val="tx1"/>
                </a:solidFill>
                <a:effectLst/>
                <a:latin typeface="Arial" pitchFamily="34" charset="0"/>
                <a:ea typeface="ＭＳ Ｐゴシック" charset="0"/>
                <a:cs typeface="Arial" pitchFamily="34" charset="0"/>
              </a:rPr>
              <a:t>telophase</a:t>
            </a:r>
            <a:r>
              <a:rPr lang="en-US" sz="1200" b="0" i="0" u="none" strike="noStrike" kern="1200" dirty="0">
                <a:solidFill>
                  <a:schemeClr val="tx1"/>
                </a:solidFill>
                <a:effectLst/>
                <a:latin typeface="Arial" pitchFamily="34" charset="0"/>
                <a:ea typeface="ＭＳ Ｐゴシック" charset="0"/>
                <a:cs typeface="Arial" pitchFamily="34" charset="0"/>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23774005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108</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8.16-s3 Results of alternative arrangements of chromosomes at metaphase of meiosis </a:t>
            </a:r>
            <a:r>
              <a:rPr lang="en-US" sz="1200" b="0" i="0" u="none" strike="noStrike" kern="1200" dirty="0">
                <a:solidFill>
                  <a:schemeClr val="tx1"/>
                </a:solidFill>
                <a:effectLst/>
                <a:latin typeface="Times New Roman" pitchFamily="18" charset="0"/>
                <a:ea typeface="ＭＳ Ｐゴシック" charset="0"/>
                <a:cs typeface="Times New Roman" pitchFamily="18" charset="0"/>
              </a:rPr>
              <a:t>I</a:t>
            </a:r>
            <a:r>
              <a:rPr lang="en-US" sz="1200" b="0" i="0" u="none" strike="noStrike" kern="1200" dirty="0">
                <a:solidFill>
                  <a:schemeClr val="tx1"/>
                </a:solidFill>
                <a:effectLst/>
                <a:latin typeface="Arial" pitchFamily="34" charset="0"/>
                <a:ea typeface="ＭＳ Ｐゴシック" charset="0"/>
                <a:cs typeface="Arial" pitchFamily="34" charset="0"/>
              </a:rPr>
              <a:t> (step 3)</a:t>
            </a:r>
            <a:endParaRPr lang="en-US" dirty="0">
              <a:latin typeface="Arial" pitchFamily="34" charset="0"/>
              <a:cs typeface="Arial" pitchFamily="34" charset="0"/>
            </a:endParaRPr>
          </a:p>
        </p:txBody>
      </p:sp>
    </p:spTree>
    <p:extLst>
      <p:ext uri="{BB962C8B-B14F-4D97-AF65-F5344CB8AC3E}">
        <p14:creationId xmlns:p14="http://schemas.microsoft.com/office/powerpoint/2010/main" val="14259919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109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8.20-s3 Two types of </a:t>
            </a:r>
            <a:r>
              <a:rPr lang="en-US" sz="1200" b="0" i="0" u="none" strike="noStrike" kern="1200" dirty="0" err="1">
                <a:solidFill>
                  <a:schemeClr val="tx1"/>
                </a:solidFill>
                <a:effectLst/>
                <a:latin typeface="Arial" pitchFamily="34" charset="0"/>
                <a:ea typeface="ＭＳ Ｐゴシック" charset="0"/>
                <a:cs typeface="Arial" pitchFamily="34" charset="0"/>
              </a:rPr>
              <a:t>nondisjunction</a:t>
            </a:r>
            <a:r>
              <a:rPr lang="en-US" sz="1200" b="0" i="0" u="none" strike="noStrike" kern="1200" dirty="0">
                <a:solidFill>
                  <a:schemeClr val="tx1"/>
                </a:solidFill>
                <a:effectLst/>
                <a:latin typeface="Arial" pitchFamily="34" charset="0"/>
                <a:ea typeface="ＭＳ Ｐゴシック" charset="0"/>
                <a:cs typeface="Arial" pitchFamily="34" charset="0"/>
              </a:rPr>
              <a:t> (step 3)</a:t>
            </a:r>
            <a:endParaRPr lang="en-US" dirty="0">
              <a:latin typeface="Arial" pitchFamily="34" charset="0"/>
              <a:cs typeface="Arial" pitchFamily="34" charset="0"/>
            </a:endParaRPr>
          </a:p>
        </p:txBody>
      </p:sp>
    </p:spTree>
    <p:extLst>
      <p:ext uri="{BB962C8B-B14F-4D97-AF65-F5344CB8AC3E}">
        <p14:creationId xmlns:p14="http://schemas.microsoft.com/office/powerpoint/2010/main" val="1285351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110</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8.UN01 Summary of key concepts: cell division</a:t>
            </a:r>
            <a:endParaRPr lang="en-US" dirty="0">
              <a:latin typeface="Arial" pitchFamily="34" charset="0"/>
              <a:cs typeface="Arial" pitchFamily="34" charset="0"/>
            </a:endParaRPr>
          </a:p>
        </p:txBody>
      </p:sp>
    </p:spTree>
    <p:extLst>
      <p:ext uri="{BB962C8B-B14F-4D97-AF65-F5344CB8AC3E}">
        <p14:creationId xmlns:p14="http://schemas.microsoft.com/office/powerpoint/2010/main" val="27806721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111</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8.UN02 Summary of key concepts: chromosome duplication</a:t>
            </a:r>
            <a:endParaRPr lang="en-US" dirty="0">
              <a:latin typeface="Arial" pitchFamily="34" charset="0"/>
              <a:cs typeface="Arial" pitchFamily="34" charset="0"/>
            </a:endParaRPr>
          </a:p>
        </p:txBody>
      </p:sp>
    </p:spTree>
    <p:extLst>
      <p:ext uri="{BB962C8B-B14F-4D97-AF65-F5344CB8AC3E}">
        <p14:creationId xmlns:p14="http://schemas.microsoft.com/office/powerpoint/2010/main" val="18958036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112</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8.UN04 Summary of key concepts: life cycle of sexual organism</a:t>
            </a:r>
            <a:endParaRPr lang="en-US" dirty="0">
              <a:latin typeface="Arial" pitchFamily="34" charset="0"/>
              <a:cs typeface="Arial" pitchFamily="34" charset="0"/>
            </a:endParaRPr>
          </a:p>
        </p:txBody>
      </p:sp>
    </p:spTree>
    <p:extLst>
      <p:ext uri="{BB962C8B-B14F-4D97-AF65-F5344CB8AC3E}">
        <p14:creationId xmlns:p14="http://schemas.microsoft.com/office/powerpoint/2010/main" val="4200123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87BB27D3-6DF7-4D4D-A510-14BFAB7F5A13}" type="slidenum">
              <a:rPr lang="en-US" sz="2300"/>
              <a:pPr algn="r" defTabSz="1776413" eaLnBrk="0" hangingPunct="0"/>
              <a:t>11</a:t>
            </a:fld>
            <a:endParaRPr lang="en-US" sz="2300" dirty="0"/>
          </a:p>
        </p:txBody>
      </p:sp>
      <p:sp>
        <p:nvSpPr>
          <p:cNvPr id="5427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427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72785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0506C310-05CB-5540-9845-5FD43A0498B5}" type="slidenum">
              <a:rPr lang="en-US" sz="2300"/>
              <a:pPr algn="r" defTabSz="1776413" eaLnBrk="0" hangingPunct="0"/>
              <a:t>12</a:t>
            </a:fld>
            <a:endParaRPr lang="en-US" sz="2300" dirty="0"/>
          </a:p>
        </p:txBody>
      </p:sp>
      <p:sp>
        <p:nvSpPr>
          <p:cNvPr id="5632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632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311514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13</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8.2 The number of chromosomes in the cells of selected mammals</a:t>
            </a:r>
            <a:endParaRPr lang="en-US" dirty="0">
              <a:latin typeface="Arial" pitchFamily="34" charset="0"/>
              <a:cs typeface="Arial" pitchFamily="34" charset="0"/>
            </a:endParaRPr>
          </a:p>
        </p:txBody>
      </p:sp>
    </p:spTree>
    <p:extLst>
      <p:ext uri="{BB962C8B-B14F-4D97-AF65-F5344CB8AC3E}">
        <p14:creationId xmlns:p14="http://schemas.microsoft.com/office/powerpoint/2010/main" val="3861460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0506C310-05CB-5540-9845-5FD43A0498B5}" type="slidenum">
              <a:rPr lang="en-US" sz="2300"/>
              <a:pPr algn="r" defTabSz="1776413" eaLnBrk="0" hangingPunct="0"/>
              <a:t>14</a:t>
            </a:fld>
            <a:endParaRPr lang="en-US" sz="2300" dirty="0"/>
          </a:p>
        </p:txBody>
      </p:sp>
      <p:sp>
        <p:nvSpPr>
          <p:cNvPr id="5632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632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81956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0506C310-05CB-5540-9845-5FD43A0498B5}" type="slidenum">
              <a:rPr lang="en-US" sz="2300"/>
              <a:pPr algn="r" defTabSz="1776413" eaLnBrk="0" hangingPunct="0"/>
              <a:t>15</a:t>
            </a:fld>
            <a:endParaRPr lang="en-US" sz="2300" dirty="0"/>
          </a:p>
        </p:txBody>
      </p:sp>
      <p:sp>
        <p:nvSpPr>
          <p:cNvPr id="5632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632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615738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16</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64900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52DDF9C8-1F37-4E45-86CC-8C5D6F30332E}" type="slidenum">
              <a:rPr lang="en-US" sz="2300"/>
              <a:pPr algn="r" defTabSz="1776413" eaLnBrk="0" hangingPunct="0"/>
              <a:t>17</a:t>
            </a:fld>
            <a:endParaRPr lang="en-US" sz="2300" dirty="0"/>
          </a:p>
        </p:txBody>
      </p:sp>
      <p:sp>
        <p:nvSpPr>
          <p:cNvPr id="6451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6451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218386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EE25-A22C-F045-AEDD-E8395C94AC70}" type="slidenum">
              <a:rPr lang="en-US" smtClean="0"/>
              <a:pPr/>
              <a:t>18</a:t>
            </a:fld>
            <a:endParaRPr lang="en-US" dirty="0"/>
          </a:p>
        </p:txBody>
      </p:sp>
    </p:spTree>
    <p:extLst>
      <p:ext uri="{BB962C8B-B14F-4D97-AF65-F5344CB8AC3E}">
        <p14:creationId xmlns:p14="http://schemas.microsoft.com/office/powerpoint/2010/main" val="3500581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8.4 DNA packing in a eukaryotic chromosome</a:t>
            </a:r>
            <a:endParaRPr lang="en-US" dirty="0">
              <a:latin typeface="Arial" pitchFamily="34" charset="0"/>
              <a:cs typeface="Arial" pitchFamily="34" charset="0"/>
            </a:endParaRPr>
          </a:p>
        </p:txBody>
      </p:sp>
    </p:spTree>
    <p:extLst>
      <p:ext uri="{BB962C8B-B14F-4D97-AF65-F5344CB8AC3E}">
        <p14:creationId xmlns:p14="http://schemas.microsoft.com/office/powerpoint/2010/main" val="149673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0D1BAF3-523D-FE42-8F4A-AA4B5BEF95E5}" type="slidenum">
              <a:rPr lang="en-US" sz="2300"/>
              <a:pPr algn="r" defTabSz="1776413" eaLnBrk="0" hangingPunct="0"/>
              <a:t>2</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6021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20</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8.4-1 DNA packing in a eukaryotic chromosome (part 1: helix to </a:t>
            </a:r>
            <a:r>
              <a:rPr lang="en-US" sz="1200" b="0" i="0" u="none" strike="noStrike" kern="1200" dirty="0" err="1">
                <a:solidFill>
                  <a:schemeClr val="tx1"/>
                </a:solidFill>
                <a:effectLst/>
                <a:latin typeface="Arial" pitchFamily="34" charset="0"/>
                <a:ea typeface="ＭＳ Ｐゴシック" charset="0"/>
                <a:cs typeface="Arial" pitchFamily="34" charset="0"/>
              </a:rPr>
              <a:t>nucleosome</a:t>
            </a:r>
            <a:r>
              <a:rPr lang="en-US" sz="1200" b="0" i="0" u="none" strike="noStrike" kern="1200" dirty="0">
                <a:solidFill>
                  <a:schemeClr val="tx1"/>
                </a:solidFill>
                <a:effectLst/>
                <a:latin typeface="Arial" pitchFamily="34" charset="0"/>
                <a:ea typeface="ＭＳ Ｐゴシック" charset="0"/>
                <a:cs typeface="Arial" pitchFamily="34" charset="0"/>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1867928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0506C310-05CB-5540-9845-5FD43A0498B5}" type="slidenum">
              <a:rPr lang="en-US" sz="2300"/>
              <a:pPr algn="r" defTabSz="1776413" eaLnBrk="0" hangingPunct="0"/>
              <a:t>21</a:t>
            </a:fld>
            <a:endParaRPr lang="en-US" sz="2300" dirty="0"/>
          </a:p>
        </p:txBody>
      </p:sp>
      <p:sp>
        <p:nvSpPr>
          <p:cNvPr id="5632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632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35945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0506C310-05CB-5540-9845-5FD43A0498B5}" type="slidenum">
              <a:rPr lang="en-US" sz="2300"/>
              <a:pPr algn="r" defTabSz="1776413" eaLnBrk="0" hangingPunct="0"/>
              <a:t>22</a:t>
            </a:fld>
            <a:endParaRPr lang="en-US" sz="2300" dirty="0"/>
          </a:p>
        </p:txBody>
      </p:sp>
      <p:sp>
        <p:nvSpPr>
          <p:cNvPr id="5632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632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378488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23</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8.5 Duplication and distribution of a single chromosome</a:t>
            </a:r>
            <a:endParaRPr lang="en-US" dirty="0">
              <a:latin typeface="Arial" pitchFamily="34" charset="0"/>
              <a:cs typeface="Arial" pitchFamily="34" charset="0"/>
            </a:endParaRPr>
          </a:p>
        </p:txBody>
      </p:sp>
    </p:spTree>
    <p:extLst>
      <p:ext uri="{BB962C8B-B14F-4D97-AF65-F5344CB8AC3E}">
        <p14:creationId xmlns:p14="http://schemas.microsoft.com/office/powerpoint/2010/main" val="3800345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11E30FCF-5C26-5742-9D9D-F916AF5B3346}" type="slidenum">
              <a:rPr lang="en-US" sz="2300"/>
              <a:pPr algn="r" defTabSz="1776413" eaLnBrk="0" hangingPunct="0"/>
              <a:t>24</a:t>
            </a:fld>
            <a:endParaRPr lang="en-US" sz="2300" dirty="0"/>
          </a:p>
        </p:txBody>
      </p:sp>
      <p:sp>
        <p:nvSpPr>
          <p:cNvPr id="788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7885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830289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25</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8.6 The eukaryotic cell cycle</a:t>
            </a:r>
            <a:endParaRPr lang="en-US" dirty="0">
              <a:latin typeface="Arial" pitchFamily="34" charset="0"/>
              <a:cs typeface="Arial" pitchFamily="34" charset="0"/>
            </a:endParaRPr>
          </a:p>
        </p:txBody>
      </p:sp>
    </p:spTree>
    <p:extLst>
      <p:ext uri="{BB962C8B-B14F-4D97-AF65-F5344CB8AC3E}">
        <p14:creationId xmlns:p14="http://schemas.microsoft.com/office/powerpoint/2010/main" val="3571055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11E30FCF-5C26-5742-9D9D-F916AF5B3346}" type="slidenum">
              <a:rPr lang="en-US" sz="2300"/>
              <a:pPr algn="r" defTabSz="1776413" eaLnBrk="0" hangingPunct="0"/>
              <a:t>26</a:t>
            </a:fld>
            <a:endParaRPr lang="en-US" sz="2300" dirty="0"/>
          </a:p>
        </p:txBody>
      </p:sp>
      <p:sp>
        <p:nvSpPr>
          <p:cNvPr id="788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7885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731736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11E30FCF-5C26-5742-9D9D-F916AF5B3346}" type="slidenum">
              <a:rPr lang="en-US" sz="2300"/>
              <a:pPr algn="r" defTabSz="1776413" eaLnBrk="0" hangingPunct="0"/>
              <a:t>27</a:t>
            </a:fld>
            <a:endParaRPr lang="en-US" sz="2300" dirty="0"/>
          </a:p>
        </p:txBody>
      </p:sp>
      <p:sp>
        <p:nvSpPr>
          <p:cNvPr id="788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7885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784609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11E30FCF-5C26-5742-9D9D-F916AF5B3346}" type="slidenum">
              <a:rPr lang="en-US" sz="2300"/>
              <a:pPr algn="r" defTabSz="1776413" eaLnBrk="0" hangingPunct="0"/>
              <a:t>28</a:t>
            </a:fld>
            <a:endParaRPr lang="en-US" sz="2300" dirty="0"/>
          </a:p>
        </p:txBody>
      </p:sp>
      <p:sp>
        <p:nvSpPr>
          <p:cNvPr id="788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7885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175866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11E30FCF-5C26-5742-9D9D-F916AF5B3346}" type="slidenum">
              <a:rPr lang="en-US" sz="2300"/>
              <a:pPr algn="r" defTabSz="1776413" eaLnBrk="0" hangingPunct="0"/>
              <a:t>29</a:t>
            </a:fld>
            <a:endParaRPr lang="en-US" sz="2300" dirty="0"/>
          </a:p>
        </p:txBody>
      </p:sp>
      <p:sp>
        <p:nvSpPr>
          <p:cNvPr id="788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7885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endParaRPr lang="en-US" dirty="0"/>
          </a:p>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16356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0D1BAF3-523D-FE42-8F4A-AA4B5BEF95E5}" type="slidenum">
              <a:rPr lang="en-US" sz="2300"/>
              <a:pPr algn="r" defTabSz="1776413" eaLnBrk="0" hangingPunct="0"/>
              <a:t>3</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49457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DC05B64E-B4B8-434D-8A21-51E710841B5C}" type="slidenum">
              <a:rPr lang="en-US" sz="2300">
                <a:solidFill>
                  <a:srgbClr val="000000"/>
                </a:solidFill>
              </a:rPr>
              <a:pPr algn="r" defTabSz="1776413" eaLnBrk="0" hangingPunct="0"/>
              <a:t>30</a:t>
            </a:fld>
            <a:endParaRPr lang="en-US" sz="2300" dirty="0">
              <a:solidFill>
                <a:srgbClr val="000000"/>
              </a:solidFill>
            </a:endParaRPr>
          </a:p>
        </p:txBody>
      </p:sp>
      <p:sp>
        <p:nvSpPr>
          <p:cNvPr id="10035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0035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877502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31</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8.7-1 Cell reproduction: a dance of the chromosomes (part 1: </a:t>
            </a:r>
            <a:r>
              <a:rPr lang="en-US" sz="1200" b="0" i="0" u="none" strike="noStrike" kern="1200" dirty="0" err="1">
                <a:solidFill>
                  <a:schemeClr val="tx1"/>
                </a:solidFill>
                <a:effectLst/>
                <a:latin typeface="Arial" pitchFamily="34" charset="0"/>
                <a:ea typeface="ＭＳ Ｐゴシック" charset="0"/>
                <a:cs typeface="Arial" pitchFamily="34" charset="0"/>
              </a:rPr>
              <a:t>interphase</a:t>
            </a:r>
            <a:r>
              <a:rPr lang="en-US" sz="1200" b="0" i="0" u="none" strike="noStrike" kern="1200" dirty="0">
                <a:solidFill>
                  <a:schemeClr val="tx1"/>
                </a:solidFill>
                <a:effectLst/>
                <a:latin typeface="Arial" pitchFamily="34" charset="0"/>
                <a:ea typeface="ＭＳ Ｐゴシック" charset="0"/>
                <a:cs typeface="Arial" pitchFamily="34" charset="0"/>
              </a:rPr>
              <a:t> and prophase)</a:t>
            </a:r>
            <a:endParaRPr lang="en-US" dirty="0">
              <a:latin typeface="Arial" pitchFamily="34" charset="0"/>
              <a:cs typeface="Arial" pitchFamily="34" charset="0"/>
            </a:endParaRPr>
          </a:p>
        </p:txBody>
      </p:sp>
    </p:spTree>
    <p:extLst>
      <p:ext uri="{BB962C8B-B14F-4D97-AF65-F5344CB8AC3E}">
        <p14:creationId xmlns:p14="http://schemas.microsoft.com/office/powerpoint/2010/main" val="398227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32</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8.7-2 Cell reproduction: a dance of the chromosomes (part 2: metaphase, anaphase, and </a:t>
            </a:r>
            <a:r>
              <a:rPr lang="en-US" sz="1200" b="0" i="0" u="none" strike="noStrike" kern="1200" dirty="0" err="1">
                <a:solidFill>
                  <a:schemeClr val="tx1"/>
                </a:solidFill>
                <a:effectLst/>
                <a:latin typeface="Arial" pitchFamily="34" charset="0"/>
                <a:ea typeface="ＭＳ Ｐゴシック" charset="0"/>
                <a:cs typeface="Arial" pitchFamily="34" charset="0"/>
              </a:rPr>
              <a:t>telophase</a:t>
            </a:r>
            <a:r>
              <a:rPr lang="en-US" sz="1200" b="0" i="0" u="none" strike="noStrike" kern="1200" dirty="0">
                <a:solidFill>
                  <a:schemeClr val="tx1"/>
                </a:solidFill>
                <a:effectLst/>
                <a:latin typeface="Arial" pitchFamily="34" charset="0"/>
                <a:ea typeface="ＭＳ Ｐゴシック" charset="0"/>
                <a:cs typeface="Arial" pitchFamily="34" charset="0"/>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964437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EE25-A22C-F045-AEDD-E8395C94AC70}" type="slidenum">
              <a:rPr lang="en-US" smtClean="0"/>
              <a:pPr/>
              <a:t>33</a:t>
            </a:fld>
            <a:endParaRPr lang="en-US" dirty="0"/>
          </a:p>
        </p:txBody>
      </p:sp>
    </p:spTree>
    <p:extLst>
      <p:ext uri="{BB962C8B-B14F-4D97-AF65-F5344CB8AC3E}">
        <p14:creationId xmlns:p14="http://schemas.microsoft.com/office/powerpoint/2010/main" val="1134046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EE25-A22C-F045-AEDD-E8395C94AC70}" type="slidenum">
              <a:rPr lang="en-US" smtClean="0"/>
              <a:pPr/>
              <a:t>34</a:t>
            </a:fld>
            <a:endParaRPr lang="en-US" dirty="0"/>
          </a:p>
        </p:txBody>
      </p:sp>
    </p:spTree>
    <p:extLst>
      <p:ext uri="{BB962C8B-B14F-4D97-AF65-F5344CB8AC3E}">
        <p14:creationId xmlns:p14="http://schemas.microsoft.com/office/powerpoint/2010/main" val="4183664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DC05B64E-B4B8-434D-8A21-51E710841B5C}" type="slidenum">
              <a:rPr lang="en-US" sz="2300"/>
              <a:pPr algn="r" defTabSz="1776413" eaLnBrk="0" hangingPunct="0"/>
              <a:t>35</a:t>
            </a:fld>
            <a:endParaRPr lang="en-US" sz="2300" dirty="0"/>
          </a:p>
        </p:txBody>
      </p:sp>
      <p:sp>
        <p:nvSpPr>
          <p:cNvPr id="10035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0035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584411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DC05B64E-B4B8-434D-8A21-51E710841B5C}" type="slidenum">
              <a:rPr lang="en-US" sz="2300"/>
              <a:pPr algn="r" defTabSz="1776413" eaLnBrk="0" hangingPunct="0"/>
              <a:t>36</a:t>
            </a:fld>
            <a:endParaRPr lang="en-US" sz="2300" dirty="0"/>
          </a:p>
        </p:txBody>
      </p:sp>
      <p:sp>
        <p:nvSpPr>
          <p:cNvPr id="10035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0035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607386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DC05B64E-B4B8-434D-8A21-51E710841B5C}" type="slidenum">
              <a:rPr lang="en-US" sz="2300"/>
              <a:pPr algn="r" defTabSz="1776413" eaLnBrk="0" hangingPunct="0"/>
              <a:t>37</a:t>
            </a:fld>
            <a:endParaRPr lang="en-US" sz="2300" dirty="0"/>
          </a:p>
        </p:txBody>
      </p:sp>
      <p:sp>
        <p:nvSpPr>
          <p:cNvPr id="10035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0035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833386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EE25-A22C-F045-AEDD-E8395C94AC70}" type="slidenum">
              <a:rPr lang="en-US" smtClean="0"/>
              <a:pPr/>
              <a:t>38</a:t>
            </a:fld>
            <a:endParaRPr lang="en-US" dirty="0"/>
          </a:p>
        </p:txBody>
      </p:sp>
    </p:spTree>
    <p:extLst>
      <p:ext uri="{BB962C8B-B14F-4D97-AF65-F5344CB8AC3E}">
        <p14:creationId xmlns:p14="http://schemas.microsoft.com/office/powerpoint/2010/main" val="1612843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39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8.8-1 </a:t>
            </a:r>
            <a:r>
              <a:rPr lang="en-US" sz="1200" b="0" i="0" u="none" strike="noStrike" kern="1200" dirty="0" err="1">
                <a:solidFill>
                  <a:schemeClr val="tx1"/>
                </a:solidFill>
                <a:effectLst/>
                <a:latin typeface="Arial" pitchFamily="34" charset="0"/>
                <a:ea typeface="ＭＳ Ｐゴシック" charset="0"/>
                <a:cs typeface="Arial" pitchFamily="34" charset="0"/>
              </a:rPr>
              <a:t>Cytokinesis</a:t>
            </a:r>
            <a:r>
              <a:rPr lang="en-US" sz="1200" b="0" i="0" u="none" strike="noStrike" kern="1200" dirty="0">
                <a:solidFill>
                  <a:schemeClr val="tx1"/>
                </a:solidFill>
                <a:effectLst/>
                <a:latin typeface="Arial" pitchFamily="34" charset="0"/>
                <a:ea typeface="ＭＳ Ｐゴシック" charset="0"/>
                <a:cs typeface="Arial" pitchFamily="34" charset="0"/>
              </a:rPr>
              <a:t> in animal and plant cells (part 1: animal)</a:t>
            </a:r>
            <a:endParaRPr lang="en-US" dirty="0">
              <a:latin typeface="Arial" pitchFamily="34" charset="0"/>
              <a:cs typeface="Arial" pitchFamily="34" charset="0"/>
            </a:endParaRPr>
          </a:p>
        </p:txBody>
      </p:sp>
    </p:spTree>
    <p:extLst>
      <p:ext uri="{BB962C8B-B14F-4D97-AF65-F5344CB8AC3E}">
        <p14:creationId xmlns:p14="http://schemas.microsoft.com/office/powerpoint/2010/main" val="3672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0D1BAF3-523D-FE42-8F4A-AA4B5BEF95E5}" type="slidenum">
              <a:rPr lang="en-US" sz="2300"/>
              <a:pPr algn="r" defTabSz="1776413" eaLnBrk="0" hangingPunct="0"/>
              <a:t>4</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80173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DC05B64E-B4B8-434D-8A21-51E710841B5C}" type="slidenum">
              <a:rPr lang="en-US" sz="2300"/>
              <a:pPr algn="r" defTabSz="1776413" eaLnBrk="0" hangingPunct="0"/>
              <a:t>40</a:t>
            </a:fld>
            <a:endParaRPr lang="en-US" sz="2300" dirty="0"/>
          </a:p>
        </p:txBody>
      </p:sp>
      <p:sp>
        <p:nvSpPr>
          <p:cNvPr id="10035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0035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988437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41</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8.8-2 </a:t>
            </a:r>
            <a:r>
              <a:rPr lang="en-US" sz="1200" b="0" i="0" u="none" strike="noStrike" kern="1200" dirty="0" err="1">
                <a:solidFill>
                  <a:schemeClr val="tx1"/>
                </a:solidFill>
                <a:effectLst/>
                <a:latin typeface="Arial" pitchFamily="34" charset="0"/>
                <a:ea typeface="ＭＳ Ｐゴシック" charset="0"/>
                <a:cs typeface="Arial" pitchFamily="34" charset="0"/>
              </a:rPr>
              <a:t>Cytokinesis</a:t>
            </a:r>
            <a:r>
              <a:rPr lang="en-US" sz="1200" b="0" i="0" u="none" strike="noStrike" kern="1200" dirty="0">
                <a:solidFill>
                  <a:schemeClr val="tx1"/>
                </a:solidFill>
                <a:effectLst/>
                <a:latin typeface="Arial" pitchFamily="34" charset="0"/>
                <a:ea typeface="ＭＳ Ｐゴシック" charset="0"/>
                <a:cs typeface="Arial" pitchFamily="34" charset="0"/>
              </a:rPr>
              <a:t> in animal and plant cells (part 2: plant cell)</a:t>
            </a:r>
            <a:endParaRPr lang="en-US" dirty="0">
              <a:latin typeface="Arial" pitchFamily="34" charset="0"/>
              <a:cs typeface="Arial" pitchFamily="34" charset="0"/>
            </a:endParaRPr>
          </a:p>
        </p:txBody>
      </p:sp>
    </p:spTree>
    <p:extLst>
      <p:ext uri="{BB962C8B-B14F-4D97-AF65-F5344CB8AC3E}">
        <p14:creationId xmlns:p14="http://schemas.microsoft.com/office/powerpoint/2010/main" val="1391639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42</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8.8-2a </a:t>
            </a:r>
            <a:r>
              <a:rPr lang="en-US" sz="1200" b="0" i="0" u="none" strike="noStrike" kern="1200" dirty="0" err="1">
                <a:solidFill>
                  <a:schemeClr val="tx1"/>
                </a:solidFill>
                <a:effectLst/>
                <a:latin typeface="Arial" pitchFamily="34" charset="0"/>
                <a:ea typeface="ＭＳ Ｐゴシック" charset="0"/>
                <a:cs typeface="Arial" pitchFamily="34" charset="0"/>
              </a:rPr>
              <a:t>Cytokinesis</a:t>
            </a:r>
            <a:r>
              <a:rPr lang="en-US" sz="1200" b="0" i="0" u="none" strike="noStrike" kern="1200" dirty="0">
                <a:solidFill>
                  <a:schemeClr val="tx1"/>
                </a:solidFill>
                <a:effectLst/>
                <a:latin typeface="Arial" pitchFamily="34" charset="0"/>
                <a:ea typeface="ＭＳ Ｐゴシック" charset="0"/>
                <a:cs typeface="Arial" pitchFamily="34" charset="0"/>
              </a:rPr>
              <a:t> in animal and plant cells (part 2a: plant cell, LM)</a:t>
            </a:r>
            <a:endParaRPr lang="en-US" dirty="0">
              <a:latin typeface="Arial" pitchFamily="34" charset="0"/>
              <a:cs typeface="Arial" pitchFamily="34" charset="0"/>
            </a:endParaRPr>
          </a:p>
        </p:txBody>
      </p:sp>
    </p:spTree>
    <p:extLst>
      <p:ext uri="{BB962C8B-B14F-4D97-AF65-F5344CB8AC3E}">
        <p14:creationId xmlns:p14="http://schemas.microsoft.com/office/powerpoint/2010/main" val="3234747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7BEC1023-F605-5B4F-9DE2-963863F7A89C}" type="slidenum">
              <a:rPr lang="en-US" sz="2300"/>
              <a:pPr algn="r" defTabSz="1776413" eaLnBrk="0" hangingPunct="0"/>
              <a:t>43</a:t>
            </a:fld>
            <a:endParaRPr lang="en-US" sz="2300" dirty="0"/>
          </a:p>
        </p:txBody>
      </p:sp>
      <p:sp>
        <p:nvSpPr>
          <p:cNvPr id="13926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3926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0233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E8C43F3F-BC46-9A44-83C0-9217EC7C1A19}" type="slidenum">
              <a:rPr lang="en-US" sz="2300"/>
              <a:pPr algn="r" defTabSz="1776413" eaLnBrk="0" hangingPunct="0"/>
              <a:t>44</a:t>
            </a:fld>
            <a:endParaRPr lang="en-US" sz="2300" dirty="0"/>
          </a:p>
        </p:txBody>
      </p:sp>
      <p:sp>
        <p:nvSpPr>
          <p:cNvPr id="14131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4131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983105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E8C43F3F-BC46-9A44-83C0-9217EC7C1A19}" type="slidenum">
              <a:rPr lang="en-US" sz="2300"/>
              <a:pPr algn="r" defTabSz="1776413" eaLnBrk="0" hangingPunct="0"/>
              <a:t>45</a:t>
            </a:fld>
            <a:endParaRPr lang="en-US" sz="2300" dirty="0"/>
          </a:p>
        </p:txBody>
      </p:sp>
      <p:sp>
        <p:nvSpPr>
          <p:cNvPr id="14131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4131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173439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E8C43F3F-BC46-9A44-83C0-9217EC7C1A19}" type="slidenum">
              <a:rPr lang="en-US" sz="2300"/>
              <a:pPr algn="r" defTabSz="1776413" eaLnBrk="0" hangingPunct="0"/>
              <a:t>46</a:t>
            </a:fld>
            <a:endParaRPr lang="en-US" sz="2300" dirty="0"/>
          </a:p>
        </p:txBody>
      </p:sp>
      <p:sp>
        <p:nvSpPr>
          <p:cNvPr id="14131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4131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166955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47</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8.9 Growth and metastasis of a malignant tumor of the breast</a:t>
            </a:r>
            <a:endParaRPr lang="en-US" dirty="0">
              <a:latin typeface="Arial" pitchFamily="34" charset="0"/>
              <a:cs typeface="Arial" pitchFamily="34" charset="0"/>
            </a:endParaRPr>
          </a:p>
        </p:txBody>
      </p:sp>
    </p:spTree>
    <p:extLst>
      <p:ext uri="{BB962C8B-B14F-4D97-AF65-F5344CB8AC3E}">
        <p14:creationId xmlns:p14="http://schemas.microsoft.com/office/powerpoint/2010/main" val="82194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2B2AD686-A98A-B246-9569-3A93338868CD}" type="slidenum">
              <a:rPr lang="en-US" sz="2300"/>
              <a:pPr algn="r" defTabSz="1776413" eaLnBrk="0" hangingPunct="0"/>
              <a:t>48</a:t>
            </a:fld>
            <a:endParaRPr lang="en-US" sz="2300" dirty="0"/>
          </a:p>
        </p:txBody>
      </p:sp>
      <p:sp>
        <p:nvSpPr>
          <p:cNvPr id="14745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4746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576331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6D8BEA07-4CB2-604D-B7E8-C6A6DE593F25}" type="slidenum">
              <a:rPr lang="en-US" sz="2300"/>
              <a:pPr algn="r" defTabSz="1776413" eaLnBrk="0" hangingPunct="0"/>
              <a:t>49</a:t>
            </a:fld>
            <a:endParaRPr lang="en-US" sz="2300" dirty="0"/>
          </a:p>
        </p:txBody>
      </p:sp>
      <p:sp>
        <p:nvSpPr>
          <p:cNvPr id="14950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4950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43011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EE25-A22C-F045-AEDD-E8395C94AC70}" type="slidenum">
              <a:rPr lang="en-US" smtClean="0"/>
              <a:pPr/>
              <a:t>5</a:t>
            </a:fld>
            <a:endParaRPr lang="en-US" dirty="0"/>
          </a:p>
        </p:txBody>
      </p:sp>
    </p:spTree>
    <p:extLst>
      <p:ext uri="{BB962C8B-B14F-4D97-AF65-F5344CB8AC3E}">
        <p14:creationId xmlns:p14="http://schemas.microsoft.com/office/powerpoint/2010/main" val="3250650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F93BCF28-ECEC-EF4E-AD75-1881BA1210B5}" type="slidenum">
              <a:rPr lang="en-US" sz="2300"/>
              <a:pPr algn="r" defTabSz="1776413" eaLnBrk="0" hangingPunct="0"/>
              <a:t>51</a:t>
            </a:fld>
            <a:endParaRPr lang="en-US" sz="2300" dirty="0"/>
          </a:p>
        </p:txBody>
      </p:sp>
      <p:sp>
        <p:nvSpPr>
          <p:cNvPr id="15155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155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0173372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52</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8.10 The varied products of sexual reproduction</a:t>
            </a:r>
            <a:endParaRPr lang="en-US" dirty="0">
              <a:latin typeface="Arial" pitchFamily="34" charset="0"/>
              <a:cs typeface="Arial" pitchFamily="34" charset="0"/>
            </a:endParaRPr>
          </a:p>
        </p:txBody>
      </p:sp>
    </p:spTree>
    <p:extLst>
      <p:ext uri="{BB962C8B-B14F-4D97-AF65-F5344CB8AC3E}">
        <p14:creationId xmlns:p14="http://schemas.microsoft.com/office/powerpoint/2010/main" val="526530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9AF27E7-20F5-9D4B-BB0B-C19AC8467C12}" type="slidenum">
              <a:rPr lang="en-US" sz="2300"/>
              <a:pPr algn="r" defTabSz="1776413" eaLnBrk="0" hangingPunct="0"/>
              <a:t>53</a:t>
            </a:fld>
            <a:endParaRPr lang="en-US" sz="2300" dirty="0"/>
          </a:p>
        </p:txBody>
      </p:sp>
      <p:sp>
        <p:nvSpPr>
          <p:cNvPr id="1556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565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0777622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9AF27E7-20F5-9D4B-BB0B-C19AC8467C12}" type="slidenum">
              <a:rPr lang="en-US" sz="2300"/>
              <a:pPr algn="r" defTabSz="1776413" eaLnBrk="0" hangingPunct="0"/>
              <a:t>54</a:t>
            </a:fld>
            <a:endParaRPr lang="en-US" sz="2300" dirty="0"/>
          </a:p>
        </p:txBody>
      </p:sp>
      <p:sp>
        <p:nvSpPr>
          <p:cNvPr id="1556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565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8038889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55</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8.11 Pairs of homologous chromosomes in a human male </a:t>
            </a:r>
            <a:r>
              <a:rPr lang="en-US" sz="1200" b="0" i="0" u="none" strike="noStrike" kern="1200" dirty="0" err="1">
                <a:solidFill>
                  <a:schemeClr val="tx1"/>
                </a:solidFill>
                <a:effectLst/>
                <a:latin typeface="Arial" pitchFamily="34" charset="0"/>
                <a:ea typeface="ＭＳ Ｐゴシック" charset="0"/>
                <a:cs typeface="Arial" pitchFamily="34" charset="0"/>
              </a:rPr>
              <a:t>karyotype</a:t>
            </a:r>
            <a:endParaRPr lang="en-US" dirty="0">
              <a:latin typeface="Arial" pitchFamily="34" charset="0"/>
              <a:cs typeface="Arial" pitchFamily="34" charset="0"/>
            </a:endParaRPr>
          </a:p>
        </p:txBody>
      </p:sp>
    </p:spTree>
    <p:extLst>
      <p:ext uri="{BB962C8B-B14F-4D97-AF65-F5344CB8AC3E}">
        <p14:creationId xmlns:p14="http://schemas.microsoft.com/office/powerpoint/2010/main" val="22694342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9AF27E7-20F5-9D4B-BB0B-C19AC8467C12}" type="slidenum">
              <a:rPr lang="en-US" sz="2300"/>
              <a:pPr algn="r" defTabSz="1776413" eaLnBrk="0" hangingPunct="0"/>
              <a:t>56</a:t>
            </a:fld>
            <a:endParaRPr lang="en-US" sz="2300" dirty="0"/>
          </a:p>
        </p:txBody>
      </p:sp>
      <p:sp>
        <p:nvSpPr>
          <p:cNvPr id="1556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565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395101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9AF27E7-20F5-9D4B-BB0B-C19AC8467C12}" type="slidenum">
              <a:rPr lang="en-US" sz="2300"/>
              <a:pPr algn="r" defTabSz="1776413" eaLnBrk="0" hangingPunct="0"/>
              <a:t>57</a:t>
            </a:fld>
            <a:endParaRPr lang="en-US" sz="2300" dirty="0"/>
          </a:p>
        </p:txBody>
      </p:sp>
      <p:sp>
        <p:nvSpPr>
          <p:cNvPr id="15565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5565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5244451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33803C96-529D-FC47-A244-42CBD2FE7A00}" type="slidenum">
              <a:rPr lang="en-US" sz="2300"/>
              <a:pPr algn="r" defTabSz="1776413" eaLnBrk="0" hangingPunct="0"/>
              <a:t>58</a:t>
            </a:fld>
            <a:endParaRPr lang="en-US" sz="2300" dirty="0"/>
          </a:p>
        </p:txBody>
      </p:sp>
      <p:sp>
        <p:nvSpPr>
          <p:cNvPr id="1658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658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075140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59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8.12 The human life cycle</a:t>
            </a:r>
            <a:endParaRPr lang="en-US" dirty="0">
              <a:latin typeface="Arial" pitchFamily="34" charset="0"/>
              <a:cs typeface="Arial" pitchFamily="34" charset="0"/>
            </a:endParaRPr>
          </a:p>
        </p:txBody>
      </p:sp>
    </p:spTree>
    <p:extLst>
      <p:ext uri="{BB962C8B-B14F-4D97-AF65-F5344CB8AC3E}">
        <p14:creationId xmlns:p14="http://schemas.microsoft.com/office/powerpoint/2010/main" val="21600120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33803C96-529D-FC47-A244-42CBD2FE7A00}" type="slidenum">
              <a:rPr lang="en-US" sz="2300"/>
              <a:pPr algn="r" defTabSz="1776413" eaLnBrk="0" hangingPunct="0"/>
              <a:t>60</a:t>
            </a:fld>
            <a:endParaRPr lang="en-US" sz="2300" dirty="0"/>
          </a:p>
        </p:txBody>
      </p:sp>
      <p:sp>
        <p:nvSpPr>
          <p:cNvPr id="1658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658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85160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 Three functions of cell division by mitosis</a:t>
            </a:r>
            <a:endParaRPr lang="en-US" dirty="0">
              <a:latin typeface="Arial" pitchFamily="34" charset="0"/>
              <a:cs typeface="Arial" pitchFamily="34" charset="0"/>
            </a:endParaRPr>
          </a:p>
        </p:txBody>
      </p:sp>
    </p:spTree>
    <p:extLst>
      <p:ext uri="{BB962C8B-B14F-4D97-AF65-F5344CB8AC3E}">
        <p14:creationId xmlns:p14="http://schemas.microsoft.com/office/powerpoint/2010/main" val="1402830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33803C96-529D-FC47-A244-42CBD2FE7A00}" type="slidenum">
              <a:rPr lang="en-US" sz="2300"/>
              <a:pPr algn="r" defTabSz="1776413" eaLnBrk="0" hangingPunct="0"/>
              <a:t>61</a:t>
            </a:fld>
            <a:endParaRPr lang="en-US" sz="2300" dirty="0"/>
          </a:p>
        </p:txBody>
      </p:sp>
      <p:sp>
        <p:nvSpPr>
          <p:cNvPr id="1658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658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8917107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33803C96-529D-FC47-A244-42CBD2FE7A00}" type="slidenum">
              <a:rPr lang="en-US" sz="2300"/>
              <a:pPr algn="r" defTabSz="1776413" eaLnBrk="0" hangingPunct="0"/>
              <a:t>62</a:t>
            </a:fld>
            <a:endParaRPr lang="en-US" sz="2300" dirty="0"/>
          </a:p>
        </p:txBody>
      </p:sp>
      <p:sp>
        <p:nvSpPr>
          <p:cNvPr id="16589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6589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856922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63</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8.13-s3 How meiosis halves chromosome number (step 3)</a:t>
            </a:r>
            <a:endParaRPr lang="en-US" dirty="0">
              <a:latin typeface="Arial" pitchFamily="34" charset="0"/>
              <a:cs typeface="Arial" pitchFamily="34" charset="0"/>
            </a:endParaRPr>
          </a:p>
        </p:txBody>
      </p:sp>
    </p:spTree>
    <p:extLst>
      <p:ext uri="{BB962C8B-B14F-4D97-AF65-F5344CB8AC3E}">
        <p14:creationId xmlns:p14="http://schemas.microsoft.com/office/powerpoint/2010/main" val="39522640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2BCF7913-4C41-4944-AD0E-95EED8A69E5D}" type="slidenum">
              <a:rPr lang="en-US" sz="2300"/>
              <a:pPr algn="r" defTabSz="1776413" eaLnBrk="0" hangingPunct="0"/>
              <a:t>64</a:t>
            </a:fld>
            <a:endParaRPr lang="en-US" sz="2300" dirty="0"/>
          </a:p>
        </p:txBody>
      </p:sp>
      <p:sp>
        <p:nvSpPr>
          <p:cNvPr id="18022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8022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5714911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EE25-A22C-F045-AEDD-E8395C94AC70}" type="slidenum">
              <a:rPr lang="en-US" smtClean="0"/>
              <a:pPr/>
              <a:t>65</a:t>
            </a:fld>
            <a:endParaRPr lang="en-US" dirty="0"/>
          </a:p>
        </p:txBody>
      </p:sp>
    </p:spTree>
    <p:extLst>
      <p:ext uri="{BB962C8B-B14F-4D97-AF65-F5344CB8AC3E}">
        <p14:creationId xmlns:p14="http://schemas.microsoft.com/office/powerpoint/2010/main" val="32738795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2BCF7913-4C41-4944-AD0E-95EED8A69E5D}" type="slidenum">
              <a:rPr lang="en-US" sz="2300"/>
              <a:pPr algn="r" defTabSz="1776413" eaLnBrk="0" hangingPunct="0"/>
              <a:t>66</a:t>
            </a:fld>
            <a:endParaRPr lang="en-US" sz="2300" dirty="0"/>
          </a:p>
        </p:txBody>
      </p:sp>
      <p:sp>
        <p:nvSpPr>
          <p:cNvPr id="18022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18022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14325821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67</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8.14-1 The stages of meiosis (part 1: </a:t>
            </a:r>
            <a:r>
              <a:rPr lang="en-US" sz="1200" b="0" i="0" u="none" strike="noStrike" kern="1200" dirty="0" err="1">
                <a:solidFill>
                  <a:schemeClr val="tx1"/>
                </a:solidFill>
                <a:effectLst/>
                <a:latin typeface="Arial" pitchFamily="34" charset="0"/>
                <a:ea typeface="ＭＳ Ｐゴシック" charset="0"/>
                <a:cs typeface="Arial" pitchFamily="34" charset="0"/>
              </a:rPr>
              <a:t>interphase</a:t>
            </a:r>
            <a:r>
              <a:rPr lang="en-US" sz="1200" b="0" i="0" u="none" strike="noStrike" kern="1200" dirty="0">
                <a:solidFill>
                  <a:schemeClr val="tx1"/>
                </a:solidFill>
                <a:effectLst/>
                <a:latin typeface="Arial" pitchFamily="34" charset="0"/>
                <a:ea typeface="ＭＳ Ｐゴシック" charset="0"/>
                <a:cs typeface="Arial" pitchFamily="34" charset="0"/>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19046474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68</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8.14-2 The stages of meiosis (part 2: meiosis </a:t>
            </a:r>
            <a:r>
              <a:rPr lang="en-US" sz="1200" b="0" i="0" u="none" strike="noStrike" kern="1200" dirty="0">
                <a:solidFill>
                  <a:schemeClr val="tx1"/>
                </a:solidFill>
                <a:effectLst/>
                <a:latin typeface="Times New Roman" pitchFamily="18" charset="0"/>
                <a:ea typeface="ＭＳ Ｐゴシック" charset="0"/>
                <a:cs typeface="Times New Roman" pitchFamily="18" charset="0"/>
              </a:rPr>
              <a:t>I</a:t>
            </a:r>
            <a:r>
              <a:rPr lang="en-US" sz="1200" b="0" i="0" u="none" strike="noStrike" kern="1200" dirty="0">
                <a:solidFill>
                  <a:schemeClr val="tx1"/>
                </a:solidFill>
                <a:effectLst/>
                <a:latin typeface="Arial" pitchFamily="34" charset="0"/>
                <a:ea typeface="ＭＳ Ｐゴシック" charset="0"/>
                <a:cs typeface="Arial" pitchFamily="34" charset="0"/>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3168452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69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8.14-3 The stages of meiosis (part 3: meiosis </a:t>
            </a:r>
            <a:r>
              <a:rPr lang="en-US" sz="1200" b="0" dirty="0">
                <a:solidFill>
                  <a:srgbClr val="FFFFFF"/>
                </a:solidFill>
                <a:latin typeface="Times New Roman" pitchFamily="18" charset="0"/>
                <a:cs typeface="Times New Roman" pitchFamily="18" charset="0"/>
              </a:rPr>
              <a:t>II</a:t>
            </a:r>
            <a:r>
              <a:rPr lang="en-US" sz="1200" b="0" i="0" u="none" strike="noStrike" kern="1200" dirty="0">
                <a:solidFill>
                  <a:schemeClr val="tx1"/>
                </a:solidFill>
                <a:effectLst/>
                <a:latin typeface="Arial" pitchFamily="34" charset="0"/>
                <a:ea typeface="ＭＳ Ｐゴシック" charset="0"/>
                <a:cs typeface="Arial" pitchFamily="34" charset="0"/>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8925377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70</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8.14-3c The stages of meiosis (part 3c: lily cell)</a:t>
            </a:r>
            <a:endParaRPr lang="en-US" dirty="0">
              <a:latin typeface="Arial" pitchFamily="34" charset="0"/>
              <a:cs typeface="Arial" pitchFamily="34" charset="0"/>
            </a:endParaRPr>
          </a:p>
        </p:txBody>
      </p:sp>
    </p:spTree>
    <p:extLst>
      <p:ext uri="{BB962C8B-B14F-4D97-AF65-F5344CB8AC3E}">
        <p14:creationId xmlns:p14="http://schemas.microsoft.com/office/powerpoint/2010/main" val="2065271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0D1BAF3-523D-FE42-8F4A-AA4B5BEF95E5}" type="slidenum">
              <a:rPr lang="en-US" sz="2300"/>
              <a:pPr algn="r" defTabSz="1776413" eaLnBrk="0" hangingPunct="0"/>
              <a:t>7</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4844846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CC24E8E-B33F-1543-BC37-E6B35FEBCDDC}" type="slidenum">
              <a:rPr lang="en-US" sz="2300"/>
              <a:pPr algn="r" defTabSz="1776413" eaLnBrk="0" hangingPunct="0"/>
              <a:t>71</a:t>
            </a:fld>
            <a:endParaRPr lang="en-US" sz="2300" dirty="0"/>
          </a:p>
        </p:txBody>
      </p:sp>
      <p:sp>
        <p:nvSpPr>
          <p:cNvPr id="20275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0275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421214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CC24E8E-B33F-1543-BC37-E6B35FEBCDDC}" type="slidenum">
              <a:rPr lang="en-US" sz="2300"/>
              <a:pPr algn="r" defTabSz="1776413" eaLnBrk="0" hangingPunct="0"/>
              <a:t>72</a:t>
            </a:fld>
            <a:endParaRPr lang="en-US" sz="2300" dirty="0"/>
          </a:p>
        </p:txBody>
      </p:sp>
      <p:sp>
        <p:nvSpPr>
          <p:cNvPr id="20275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0275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2061957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73</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8.15 Comparing mitosis and meiosis</a:t>
            </a:r>
            <a:endParaRPr lang="en-US" dirty="0">
              <a:latin typeface="Arial" pitchFamily="34" charset="0"/>
              <a:cs typeface="Arial" pitchFamily="34" charset="0"/>
            </a:endParaRPr>
          </a:p>
        </p:txBody>
      </p:sp>
    </p:spTree>
    <p:extLst>
      <p:ext uri="{BB962C8B-B14F-4D97-AF65-F5344CB8AC3E}">
        <p14:creationId xmlns:p14="http://schemas.microsoft.com/office/powerpoint/2010/main" val="25680414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ACC9ECD-360C-294E-8447-787E39039BF5}" type="slidenum">
              <a:rPr lang="en-US" sz="2300"/>
              <a:pPr algn="r" defTabSz="1776413" eaLnBrk="0" hangingPunct="0"/>
              <a:t>74</a:t>
            </a:fld>
            <a:endParaRPr lang="en-US" sz="2300" dirty="0"/>
          </a:p>
        </p:txBody>
      </p:sp>
      <p:sp>
        <p:nvSpPr>
          <p:cNvPr id="21094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1094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9541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01EBB9BA-23A5-E84A-9084-9CED617536CD}" type="slidenum">
              <a:rPr lang="en-US" sz="2300"/>
              <a:pPr algn="r" defTabSz="1776413" eaLnBrk="0" hangingPunct="0"/>
              <a:t>75</a:t>
            </a:fld>
            <a:endParaRPr lang="en-US" sz="2300" dirty="0"/>
          </a:p>
        </p:txBody>
      </p:sp>
      <p:sp>
        <p:nvSpPr>
          <p:cNvPr id="21299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1299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8982501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76</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8.16 Results of alternative arrangements of chromosomes at metaphase of meiosis </a:t>
            </a:r>
            <a:r>
              <a:rPr lang="en-US" sz="1200" b="0" i="0" u="none" strike="noStrike" kern="1200" dirty="0">
                <a:solidFill>
                  <a:schemeClr val="tx1"/>
                </a:solidFill>
                <a:effectLst/>
                <a:latin typeface="Times New Roman" pitchFamily="18" charset="0"/>
                <a:ea typeface="ＭＳ Ｐゴシック" charset="0"/>
                <a:cs typeface="Times New Roman" pitchFamily="18" charset="0"/>
              </a:rPr>
              <a:t>I</a:t>
            </a:r>
            <a:endParaRPr lang="en-US" dirty="0">
              <a:latin typeface="Arial" pitchFamily="34" charset="0"/>
              <a:cs typeface="Arial" pitchFamily="34" charset="0"/>
            </a:endParaRPr>
          </a:p>
        </p:txBody>
      </p:sp>
    </p:spTree>
    <p:extLst>
      <p:ext uri="{BB962C8B-B14F-4D97-AF65-F5344CB8AC3E}">
        <p14:creationId xmlns:p14="http://schemas.microsoft.com/office/powerpoint/2010/main" val="14259919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939057EA-2CF2-C343-8524-42EC440C9F49}" type="slidenum">
              <a:rPr lang="en-US" sz="2300"/>
              <a:pPr algn="r" defTabSz="1776413" eaLnBrk="0" hangingPunct="0"/>
              <a:t>77</a:t>
            </a:fld>
            <a:endParaRPr lang="en-US" sz="2300" dirty="0"/>
          </a:p>
        </p:txBody>
      </p:sp>
      <p:sp>
        <p:nvSpPr>
          <p:cNvPr id="215043"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15044"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0976400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EE25-A22C-F045-AEDD-E8395C94AC70}" type="slidenum">
              <a:rPr lang="en-US" smtClean="0"/>
              <a:pPr/>
              <a:t>78</a:t>
            </a:fld>
            <a:endParaRPr lang="en-US" dirty="0"/>
          </a:p>
        </p:txBody>
      </p:sp>
    </p:spTree>
    <p:extLst>
      <p:ext uri="{BB962C8B-B14F-4D97-AF65-F5344CB8AC3E}">
        <p14:creationId xmlns:p14="http://schemas.microsoft.com/office/powerpoint/2010/main" val="34549120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79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8.17 The process of fertilization: a close-up view</a:t>
            </a:r>
            <a:endParaRPr lang="en-US" dirty="0">
              <a:latin typeface="Arial" pitchFamily="34" charset="0"/>
              <a:cs typeface="Arial" pitchFamily="34" charset="0"/>
            </a:endParaRPr>
          </a:p>
        </p:txBody>
      </p:sp>
    </p:spTree>
    <p:extLst>
      <p:ext uri="{BB962C8B-B14F-4D97-AF65-F5344CB8AC3E}">
        <p14:creationId xmlns:p14="http://schemas.microsoft.com/office/powerpoint/2010/main" val="19505598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8B60EE4D-FF96-3F42-B110-ADE9BB25D348}" type="slidenum">
              <a:rPr lang="en-US" sz="2300"/>
              <a:pPr algn="r" defTabSz="1776413" eaLnBrk="0" hangingPunct="0"/>
              <a:t>80</a:t>
            </a:fld>
            <a:endParaRPr lang="en-US" sz="2300" dirty="0"/>
          </a:p>
        </p:txBody>
      </p:sp>
      <p:sp>
        <p:nvSpPr>
          <p:cNvPr id="22733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2733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116334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0D1BAF3-523D-FE42-8F4A-AA4B5BEF95E5}" type="slidenum">
              <a:rPr lang="en-US" sz="2300"/>
              <a:pPr algn="r" defTabSz="1776413" eaLnBrk="0" hangingPunct="0"/>
              <a:t>8</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5667121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EE25-A22C-F045-AEDD-E8395C94AC70}" type="slidenum">
              <a:rPr lang="en-US" smtClean="0"/>
              <a:pPr/>
              <a:t>81</a:t>
            </a:fld>
            <a:endParaRPr lang="en-US" dirty="0"/>
          </a:p>
        </p:txBody>
      </p:sp>
    </p:spTree>
    <p:extLst>
      <p:ext uri="{BB962C8B-B14F-4D97-AF65-F5344CB8AC3E}">
        <p14:creationId xmlns:p14="http://schemas.microsoft.com/office/powerpoint/2010/main" val="33711778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82</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8.18 The results of crossing over during meiosis for a single pair of homologous chromosomes</a:t>
            </a:r>
            <a:endParaRPr lang="en-US" dirty="0">
              <a:latin typeface="Arial" pitchFamily="34" charset="0"/>
              <a:cs typeface="Arial" pitchFamily="34" charset="0"/>
            </a:endParaRPr>
          </a:p>
        </p:txBody>
      </p:sp>
    </p:spTree>
    <p:extLst>
      <p:ext uri="{BB962C8B-B14F-4D97-AF65-F5344CB8AC3E}">
        <p14:creationId xmlns:p14="http://schemas.microsoft.com/office/powerpoint/2010/main" val="33547397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1BF1EE94-D78A-374A-A6B6-DB21EDFD60AF}" type="slidenum">
              <a:rPr lang="en-US" sz="2300"/>
              <a:pPr algn="r" defTabSz="1776413" eaLnBrk="0" hangingPunct="0"/>
              <a:t>83</a:t>
            </a:fld>
            <a:endParaRPr lang="en-US" sz="2300" dirty="0"/>
          </a:p>
        </p:txBody>
      </p:sp>
      <p:sp>
        <p:nvSpPr>
          <p:cNvPr id="23961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3962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3605960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84</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8.19 A </a:t>
            </a:r>
            <a:r>
              <a:rPr lang="en-US" sz="1200" b="0" i="0" u="none" strike="noStrike" kern="1200" dirty="0" err="1">
                <a:solidFill>
                  <a:schemeClr val="tx1"/>
                </a:solidFill>
                <a:effectLst/>
                <a:latin typeface="Arial" pitchFamily="34" charset="0"/>
                <a:ea typeface="ＭＳ Ｐゴシック" charset="0"/>
                <a:cs typeface="Arial" pitchFamily="34" charset="0"/>
              </a:rPr>
              <a:t>bdelloid</a:t>
            </a:r>
            <a:r>
              <a:rPr lang="en-US" sz="1200" b="0" i="0" u="none" strike="noStrike" kern="1200" dirty="0">
                <a:solidFill>
                  <a:schemeClr val="tx1"/>
                </a:solidFill>
                <a:effectLst/>
                <a:latin typeface="Arial" pitchFamily="34" charset="0"/>
                <a:ea typeface="ＭＳ Ｐゴシック" charset="0"/>
                <a:cs typeface="Arial" pitchFamily="34" charset="0"/>
              </a:rPr>
              <a:t> rotifer</a:t>
            </a:r>
            <a:endParaRPr lang="en-US" dirty="0">
              <a:latin typeface="Arial" pitchFamily="34" charset="0"/>
              <a:cs typeface="Arial" pitchFamily="34" charset="0"/>
            </a:endParaRPr>
          </a:p>
        </p:txBody>
      </p:sp>
    </p:spTree>
    <p:extLst>
      <p:ext uri="{BB962C8B-B14F-4D97-AF65-F5344CB8AC3E}">
        <p14:creationId xmlns:p14="http://schemas.microsoft.com/office/powerpoint/2010/main" val="36932458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1BF1EE94-D78A-374A-A6B6-DB21EDFD60AF}" type="slidenum">
              <a:rPr lang="en-US" sz="2300"/>
              <a:pPr algn="r" defTabSz="1776413" eaLnBrk="0" hangingPunct="0"/>
              <a:t>85</a:t>
            </a:fld>
            <a:endParaRPr lang="en-US" sz="2300" dirty="0"/>
          </a:p>
        </p:txBody>
      </p:sp>
      <p:sp>
        <p:nvSpPr>
          <p:cNvPr id="23961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3962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3663497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1BF1EE94-D78A-374A-A6B6-DB21EDFD60AF}" type="slidenum">
              <a:rPr lang="en-US" sz="2300"/>
              <a:pPr algn="r" defTabSz="1776413" eaLnBrk="0" hangingPunct="0"/>
              <a:t>86</a:t>
            </a:fld>
            <a:endParaRPr lang="en-US" sz="2300" dirty="0"/>
          </a:p>
        </p:txBody>
      </p:sp>
      <p:sp>
        <p:nvSpPr>
          <p:cNvPr id="23961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3962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2366762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02CB805E-6382-984E-A595-3EBC44A79463}" type="slidenum">
              <a:rPr lang="en-US" sz="2300"/>
              <a:pPr algn="r" defTabSz="1776413" eaLnBrk="0" hangingPunct="0"/>
              <a:t>87</a:t>
            </a:fld>
            <a:endParaRPr lang="en-US" sz="2300" dirty="0"/>
          </a:p>
        </p:txBody>
      </p:sp>
      <p:sp>
        <p:nvSpPr>
          <p:cNvPr id="24781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4781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5065933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5FDAEE9-7F15-7340-9766-F6111E262F26}" type="slidenum">
              <a:rPr lang="en-US" sz="2300"/>
              <a:pPr algn="r" defTabSz="1776413" eaLnBrk="0" hangingPunct="0"/>
              <a:t>88</a:t>
            </a:fld>
            <a:endParaRPr lang="en-US" sz="2300" dirty="0"/>
          </a:p>
        </p:txBody>
      </p:sp>
      <p:sp>
        <p:nvSpPr>
          <p:cNvPr id="24985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4986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6890450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89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8.20-s3 Two types of </a:t>
            </a:r>
            <a:r>
              <a:rPr lang="en-US" sz="1200" b="0" i="0" u="none" strike="noStrike" kern="1200" dirty="0" err="1">
                <a:solidFill>
                  <a:schemeClr val="tx1"/>
                </a:solidFill>
                <a:effectLst/>
                <a:latin typeface="Arial" pitchFamily="34" charset="0"/>
                <a:ea typeface="ＭＳ Ｐゴシック" charset="0"/>
                <a:cs typeface="Arial" pitchFamily="34" charset="0"/>
              </a:rPr>
              <a:t>nondisjunction</a:t>
            </a:r>
            <a:r>
              <a:rPr lang="en-US" sz="1200" b="0" i="0" u="none" strike="noStrike" kern="1200" dirty="0">
                <a:solidFill>
                  <a:schemeClr val="tx1"/>
                </a:solidFill>
                <a:effectLst/>
                <a:latin typeface="Arial" pitchFamily="34" charset="0"/>
                <a:ea typeface="ＭＳ Ｐゴシック" charset="0"/>
                <a:cs typeface="Arial" pitchFamily="34" charset="0"/>
              </a:rPr>
              <a:t> (step 3)</a:t>
            </a:r>
            <a:endParaRPr lang="en-US" dirty="0">
              <a:latin typeface="Arial" pitchFamily="34" charset="0"/>
              <a:cs typeface="Arial" pitchFamily="34" charset="0"/>
            </a:endParaRPr>
          </a:p>
        </p:txBody>
      </p:sp>
    </p:spTree>
    <p:extLst>
      <p:ext uri="{BB962C8B-B14F-4D97-AF65-F5344CB8AC3E}">
        <p14:creationId xmlns:p14="http://schemas.microsoft.com/office/powerpoint/2010/main" val="1285351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5FDAEE9-7F15-7340-9766-F6111E262F26}" type="slidenum">
              <a:rPr lang="en-US" sz="2300"/>
              <a:pPr algn="r" defTabSz="1776413" eaLnBrk="0" hangingPunct="0"/>
              <a:t>90</a:t>
            </a:fld>
            <a:endParaRPr lang="en-US" sz="2300" dirty="0"/>
          </a:p>
        </p:txBody>
      </p:sp>
      <p:sp>
        <p:nvSpPr>
          <p:cNvPr id="24985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4986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r>
              <a:rPr lang="en-US" b="1" dirty="0"/>
              <a:t>Student Misconceptions and Concerns</a:t>
            </a:r>
            <a:endParaRPr lang="en-US" dirty="0"/>
          </a:p>
          <a:p>
            <a:r>
              <a:rPr lang="en-US" dirty="0"/>
              <a:t>1. How meiosis results in four haploid cells yet mitosis yields two diploid cells is often memorized but not understood. It can be explained like this. In mitosis and meiosis, the processes begin with replicated pairs of chromosomes. The two pairs include four items. Sort this group into two subgroups, and you are back to two pairs. Divide again, and you have separated four items into four groups of one. All of the details of these two processes, although eventually addressed, can get in the way of seeing the overall process.</a:t>
            </a:r>
          </a:p>
          <a:p>
            <a:r>
              <a:rPr lang="en-US" dirty="0"/>
              <a:t>2. Most people have difficulty comprehending large numbers. See Teaching Tips 7–9 below to help relate these large numbers to aspects of students’ lives.</a:t>
            </a:r>
          </a:p>
          <a:p>
            <a:r>
              <a:rPr lang="en-US" b="1" dirty="0"/>
              <a:t>Teaching Tips</a:t>
            </a:r>
            <a:endParaRPr lang="en-US" dirty="0"/>
          </a:p>
          <a:p>
            <a:r>
              <a:rPr lang="en-US" dirty="0"/>
              <a:t>1. Consider helping students through mitosis and meiosis by developing an analogy to pairs of shoes. In this case, any given species that is diploid has a certain number of pairs of shoes, or homologous chromosomes.</a:t>
            </a:r>
          </a:p>
          <a:p>
            <a:r>
              <a:rPr lang="en-US" dirty="0"/>
              <a:t>2. In the shoe analogy, females have 23 pairs of matching shoes, and males have 22 matching pairs and one odd pair—maybe a sandal and a sneaker!</a:t>
            </a:r>
          </a:p>
          <a:p>
            <a:r>
              <a:rPr lang="en-US" dirty="0"/>
              <a:t>3. You may wish to ask the class why meiosis is necessary. Why not have a male diploid cell fertilize a diploid female cell? In short, the answer is that, if this were true, at every fertilization, we would have genetic doubling.</a:t>
            </a:r>
          </a:p>
          <a:p>
            <a:r>
              <a:rPr lang="en-US" dirty="0"/>
              <a:t>4. If you wish to continue the shoe analogy, crossing over is somewhat like exchanging the shoelaces in a pair of shoes. A point to make is that the shoes (chromosomes) before crossing over are what you inherited—from either the sperm or the egg; but as a result of crossing over, you no longer pass along exactly what you inherited. Instead, you pass along a combination of homologous chromosomes (or shoes with switched shoelaces). In this shoe analogy, after exchanging shoelaces, we have recombinant shoes!</a:t>
            </a:r>
          </a:p>
          <a:p>
            <a:r>
              <a:rPr lang="en-US" dirty="0"/>
              <a:t>5. You might consider emphasizing a crucial difference between the processes of mitosis and meiosis. In mitosis, sister chromatids separate at metaphase. In meiosis I metaphase, sister chromatids stay together, and homologous chromosomes separate. After discussing mitosis and meiosis in class, consider asking your students to sketch the alignment of the chromosomes at mitosis metaphase and meiosis I metaphase.</a:t>
            </a:r>
          </a:p>
          <a:p>
            <a:r>
              <a:rPr lang="en-US" dirty="0"/>
              <a:t>6. The number 2</a:t>
            </a:r>
            <a:r>
              <a:rPr lang="en-US" baseline="30000" dirty="0"/>
              <a:t>23</a:t>
            </a:r>
            <a:r>
              <a:rPr lang="en-US" dirty="0"/>
              <a:t> is 8,388,608. This number squared is more than 70 trillion. The authors rounded down to 8 million for 2</a:t>
            </a:r>
            <a:r>
              <a:rPr lang="en-US" baseline="30000" dirty="0"/>
              <a:t>23</a:t>
            </a:r>
            <a:r>
              <a:rPr lang="en-US" dirty="0"/>
              <a:t> and squared this to estimate 64 trillion possible combinations. But more precisely, the number of possible zygotes produced by a single pair of reproducing humans, based solely on independent assortment and random fertilization, is over 70 trillion!</a:t>
            </a:r>
          </a:p>
          <a:p>
            <a:r>
              <a:rPr lang="en-US" dirty="0"/>
              <a:t>7. There are currently about 320 million humans living in the United States. If every person in the United States received about $217,000, it would equal $70 trillion. Here is another way to think of it. If you lived to be 100 years old and spent $22,181.66 every second of your life, (or a million dollars every 45 seconds) you would spend about $70 trillion dollars.</a:t>
            </a:r>
          </a:p>
          <a:p>
            <a:r>
              <a:rPr lang="en-US" dirty="0"/>
              <a:t>8. The impressive nature of such large numbers is lost on most of us who cannot comprehend such quantities. There are about 64 trillion seconds in 2 million years (actually, 2,028,000 years).</a:t>
            </a:r>
          </a:p>
          <a:p>
            <a:r>
              <a:rPr lang="en-US" dirty="0"/>
              <a:t>9. Depending on the size of your class, it is likely that at least one of your students has a friend or relative with Down syndrome. A student in your class may even enjoy the chance to talk about their friend or relative.</a:t>
            </a:r>
          </a:p>
          <a:p>
            <a:r>
              <a:rPr lang="en-US" b="1" dirty="0"/>
              <a:t>Active Lecture Tips</a:t>
            </a:r>
            <a:endParaRPr lang="en-US" dirty="0"/>
          </a:p>
          <a:p>
            <a:r>
              <a:rPr lang="en-US" dirty="0"/>
              <a:t>1. Sometimes the most basic questions can challenge students and get them focused on the subject at hand. Consider asking your students to work with other students near them to consider why we expect that dogs produce dogs, cats produce only more cats, and chickens only produce chickens. Why does “like produce like”?</a:t>
            </a:r>
          </a:p>
          <a:p>
            <a:r>
              <a:rPr lang="en-US" dirty="0"/>
              <a:t>2. See the Activity </a:t>
            </a:r>
            <a:r>
              <a:rPr lang="en-US" i="1" dirty="0"/>
              <a:t>Student Demonstration of Mitosis and Meiosis Using Chromosome Cut-Outs as Models</a:t>
            </a:r>
            <a:r>
              <a:rPr lang="en-US" dirty="0"/>
              <a:t> on the Instructor Exchange. Visit the Instructor Exchange in the </a:t>
            </a:r>
            <a:r>
              <a:rPr lang="en-US" dirty="0" err="1"/>
              <a:t>MasteringBiology</a:t>
            </a:r>
            <a:r>
              <a:rPr lang="en-US" dirty="0"/>
              <a:t> instructor resource area for a description of this activity. </a:t>
            </a:r>
          </a:p>
          <a:p>
            <a:r>
              <a:rPr lang="en-US" dirty="0"/>
              <a:t>3. See the Activity </a:t>
            </a:r>
            <a:r>
              <a:rPr lang="en-US" i="1" dirty="0"/>
              <a:t>Applying the Concept of Nondisjunction to Trisomy</a:t>
            </a:r>
            <a:r>
              <a:rPr lang="en-US" dirty="0"/>
              <a:t> on the Instructor Exchange. Visit the Instructor Exchange in the </a:t>
            </a:r>
            <a:r>
              <a:rPr lang="en-US" dirty="0" err="1"/>
              <a:t>MasteringBiology</a:t>
            </a:r>
            <a:r>
              <a:rPr lang="en-US" dirty="0"/>
              <a:t> instructor resource area for a description of this activity. </a:t>
            </a:r>
          </a:p>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53036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A0D1BAF3-523D-FE42-8F4A-AA4B5BEF95E5}" type="slidenum">
              <a:rPr lang="en-US" sz="2300"/>
              <a:pPr algn="r" defTabSz="1776413" eaLnBrk="0" hangingPunct="0"/>
              <a:t>9</a:t>
            </a:fld>
            <a:endParaRPr lang="en-US" sz="2300" dirty="0"/>
          </a:p>
        </p:txBody>
      </p:sp>
      <p:sp>
        <p:nvSpPr>
          <p:cNvPr id="5017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7135219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5FDAEE9-7F15-7340-9766-F6111E262F26}" type="slidenum">
              <a:rPr lang="en-US" sz="2300"/>
              <a:pPr algn="r" defTabSz="1776413" eaLnBrk="0" hangingPunct="0"/>
              <a:t>91</a:t>
            </a:fld>
            <a:endParaRPr lang="en-US" sz="2300" dirty="0"/>
          </a:p>
        </p:txBody>
      </p:sp>
      <p:sp>
        <p:nvSpPr>
          <p:cNvPr id="249859"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49860"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5472429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92</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8.21 Fertilization after </a:t>
            </a:r>
            <a:r>
              <a:rPr lang="en-US" sz="1200" b="0" i="0" u="none" strike="noStrike" kern="1200" dirty="0" err="1">
                <a:solidFill>
                  <a:schemeClr val="tx1"/>
                </a:solidFill>
                <a:effectLst/>
                <a:latin typeface="Arial" pitchFamily="34" charset="0"/>
                <a:ea typeface="ＭＳ Ｐゴシック" charset="0"/>
                <a:cs typeface="Arial" pitchFamily="34" charset="0"/>
              </a:rPr>
              <a:t>nondisjunction</a:t>
            </a:r>
            <a:r>
              <a:rPr lang="en-US" sz="1200" b="0" i="0" u="none" strike="noStrike" kern="1200" dirty="0">
                <a:solidFill>
                  <a:schemeClr val="tx1"/>
                </a:solidFill>
                <a:effectLst/>
                <a:latin typeface="Arial" pitchFamily="34" charset="0"/>
                <a:ea typeface="ＭＳ Ｐゴシック" charset="0"/>
                <a:cs typeface="Arial" pitchFamily="34" charset="0"/>
              </a:rPr>
              <a:t> in the mother</a:t>
            </a:r>
            <a:endParaRPr lang="en-US" dirty="0">
              <a:latin typeface="Arial" pitchFamily="34" charset="0"/>
              <a:cs typeface="Arial" pitchFamily="34" charset="0"/>
            </a:endParaRPr>
          </a:p>
        </p:txBody>
      </p:sp>
    </p:spTree>
    <p:extLst>
      <p:ext uri="{BB962C8B-B14F-4D97-AF65-F5344CB8AC3E}">
        <p14:creationId xmlns:p14="http://schemas.microsoft.com/office/powerpoint/2010/main" val="6967129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0C2229B-1C5E-424A-9C53-C8C1A4CE680F}" type="slidenum">
              <a:rPr lang="en-US" sz="2300"/>
              <a:pPr algn="r" defTabSz="1776413" eaLnBrk="0" hangingPunct="0"/>
              <a:t>93</a:t>
            </a:fld>
            <a:endParaRPr lang="en-US" sz="2300" dirty="0"/>
          </a:p>
        </p:txBody>
      </p:sp>
      <p:sp>
        <p:nvSpPr>
          <p:cNvPr id="26214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6214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41661120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94</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8.11 Pairs of homologous chromosomes in a human male </a:t>
            </a:r>
            <a:r>
              <a:rPr lang="en-US" sz="1200" b="0" i="0" u="none" strike="noStrike" kern="1200" dirty="0" err="1">
                <a:solidFill>
                  <a:schemeClr val="tx1"/>
                </a:solidFill>
                <a:effectLst/>
                <a:latin typeface="Arial" pitchFamily="34" charset="0"/>
                <a:ea typeface="ＭＳ Ｐゴシック" charset="0"/>
                <a:cs typeface="Arial" pitchFamily="34" charset="0"/>
              </a:rPr>
              <a:t>karyotype</a:t>
            </a:r>
            <a:endParaRPr lang="en-US" dirty="0">
              <a:latin typeface="Arial" pitchFamily="34" charset="0"/>
              <a:cs typeface="Arial" pitchFamily="34" charset="0"/>
            </a:endParaRPr>
          </a:p>
        </p:txBody>
      </p:sp>
    </p:spTree>
    <p:extLst>
      <p:ext uri="{BB962C8B-B14F-4D97-AF65-F5344CB8AC3E}">
        <p14:creationId xmlns:p14="http://schemas.microsoft.com/office/powerpoint/2010/main" val="22694342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95</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Figure 8.22 </a:t>
            </a:r>
            <a:r>
              <a:rPr lang="en-US" sz="1200" b="0" i="0" u="none" strike="noStrike" kern="1200" dirty="0" err="1">
                <a:solidFill>
                  <a:schemeClr val="tx1"/>
                </a:solidFill>
                <a:effectLst/>
                <a:latin typeface="Arial" pitchFamily="34" charset="0"/>
                <a:ea typeface="ＭＳ Ｐゴシック" charset="0"/>
                <a:cs typeface="Arial" pitchFamily="34" charset="0"/>
              </a:rPr>
              <a:t>Trisomy</a:t>
            </a:r>
            <a:r>
              <a:rPr lang="en-US" sz="1200" b="0" i="0" u="none" strike="noStrike" kern="1200" dirty="0">
                <a:solidFill>
                  <a:schemeClr val="tx1"/>
                </a:solidFill>
                <a:effectLst/>
                <a:latin typeface="Arial" pitchFamily="34" charset="0"/>
                <a:ea typeface="ＭＳ Ｐゴシック" charset="0"/>
                <a:cs typeface="Arial" pitchFamily="34" charset="0"/>
              </a:rPr>
              <a:t> 21 and Down syndrome</a:t>
            </a:r>
            <a:endParaRPr lang="en-US" dirty="0">
              <a:latin typeface="Arial" pitchFamily="34" charset="0"/>
              <a:cs typeface="Arial" pitchFamily="34" charset="0"/>
            </a:endParaRPr>
          </a:p>
        </p:txBody>
      </p:sp>
    </p:spTree>
    <p:extLst>
      <p:ext uri="{BB962C8B-B14F-4D97-AF65-F5344CB8AC3E}">
        <p14:creationId xmlns:p14="http://schemas.microsoft.com/office/powerpoint/2010/main" val="31011309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0C2229B-1C5E-424A-9C53-C8C1A4CE680F}" type="slidenum">
              <a:rPr lang="en-US" sz="2300"/>
              <a:pPr algn="r" defTabSz="1776413" eaLnBrk="0" hangingPunct="0"/>
              <a:t>96</a:t>
            </a:fld>
            <a:endParaRPr lang="en-US" sz="2300" dirty="0"/>
          </a:p>
        </p:txBody>
      </p:sp>
      <p:sp>
        <p:nvSpPr>
          <p:cNvPr id="26214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6214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283501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B0C2229B-1C5E-424A-9C53-C8C1A4CE680F}" type="slidenum">
              <a:rPr lang="en-US" sz="2300"/>
              <a:pPr algn="r" defTabSz="1776413" eaLnBrk="0" hangingPunct="0"/>
              <a:t>98</a:t>
            </a:fld>
            <a:endParaRPr lang="en-US" sz="2300" dirty="0"/>
          </a:p>
        </p:txBody>
      </p:sp>
      <p:sp>
        <p:nvSpPr>
          <p:cNvPr id="262147"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62148"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366122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63241108-02BF-5D46-972F-28E323FA7FAB}" type="slidenum">
              <a:rPr lang="en-US" sz="2300"/>
              <a:pPr algn="r" defTabSz="1776413" eaLnBrk="0" hangingPunct="0"/>
              <a:t>100</a:t>
            </a:fld>
            <a:endParaRPr lang="en-US" sz="2300" dirty="0"/>
          </a:p>
        </p:txBody>
      </p:sp>
      <p:sp>
        <p:nvSpPr>
          <p:cNvPr id="274435"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74436"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6053829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101</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u="none" strike="noStrike" kern="1200" dirty="0">
                <a:solidFill>
                  <a:schemeClr val="tx1"/>
                </a:solidFill>
                <a:effectLst/>
                <a:latin typeface="Arial" pitchFamily="34" charset="0"/>
                <a:ea typeface="ＭＳ Ｐゴシック" charset="0"/>
                <a:cs typeface="Arial" pitchFamily="34" charset="0"/>
              </a:rPr>
              <a:t>Table 8.1 Abnormalities of sex chromosome number in humans</a:t>
            </a:r>
            <a:endParaRPr lang="en-US" dirty="0">
              <a:latin typeface="Arial" pitchFamily="34" charset="0"/>
              <a:cs typeface="Arial" pitchFamily="34" charset="0"/>
            </a:endParaRPr>
          </a:p>
        </p:txBody>
      </p:sp>
    </p:spTree>
    <p:extLst>
      <p:ext uri="{BB962C8B-B14F-4D97-AF65-F5344CB8AC3E}">
        <p14:creationId xmlns:p14="http://schemas.microsoft.com/office/powerpoint/2010/main" val="38587792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txBox="1">
            <a:spLocks noGrp="1" noChangeArrowheads="1"/>
          </p:cNvSpPr>
          <p:nvPr/>
        </p:nvSpPr>
        <p:spPr bwMode="auto">
          <a:xfrm>
            <a:off x="6865938" y="18024475"/>
            <a:ext cx="5249862" cy="949325"/>
          </a:xfrm>
          <a:prstGeom prst="rect">
            <a:avLst/>
          </a:prstGeom>
          <a:noFill/>
          <a:ln w="9525">
            <a:noFill/>
            <a:miter lim="800000"/>
            <a:headEnd/>
            <a:tailEnd/>
          </a:ln>
        </p:spPr>
        <p:txBody>
          <a:bodyPr lIns="177650" tIns="88825" rIns="177650" bIns="88825" anchor="b">
            <a:prstTxWarp prst="textNoShape">
              <a:avLst/>
            </a:prstTxWarp>
          </a:bodyPr>
          <a:lstStyle/>
          <a:p>
            <a:pPr algn="r" defTabSz="1776413" eaLnBrk="0" hangingPunct="0"/>
            <a:fld id="{E5256C69-D92E-1B43-8C22-1B67E8E3EDEE}" type="slidenum">
              <a:rPr lang="en-US" sz="2300"/>
              <a:pPr algn="r" defTabSz="1776413" eaLnBrk="0" hangingPunct="0"/>
              <a:t>102</a:t>
            </a:fld>
            <a:endParaRPr lang="en-US" sz="2300" dirty="0"/>
          </a:p>
        </p:txBody>
      </p:sp>
      <p:sp>
        <p:nvSpPr>
          <p:cNvPr id="278531" name="Rectangle 2"/>
          <p:cNvSpPr>
            <a:spLocks noGrp="1" noRot="1" noChangeAspect="1" noChangeArrowheads="1"/>
          </p:cNvSpPr>
          <p:nvPr>
            <p:ph type="sldImg"/>
          </p:nvPr>
        </p:nvSpPr>
        <p:spPr bwMode="auto">
          <a:xfrm>
            <a:off x="1314450" y="1422400"/>
            <a:ext cx="9486900" cy="7115175"/>
          </a:xfrm>
          <a:prstGeom prst="rect">
            <a:avLst/>
          </a:prstGeom>
          <a:solidFill>
            <a:srgbClr val="FFFFFF"/>
          </a:solidFill>
          <a:ln>
            <a:solidFill>
              <a:srgbClr val="000000"/>
            </a:solidFill>
            <a:miter lim="800000"/>
            <a:headEnd/>
            <a:tailEnd/>
          </a:ln>
        </p:spPr>
      </p:sp>
      <p:sp>
        <p:nvSpPr>
          <p:cNvPr id="278532" name="Rectangle 3"/>
          <p:cNvSpPr>
            <a:spLocks noGrp="1" noChangeArrowheads="1"/>
          </p:cNvSpPr>
          <p:nvPr>
            <p:ph type="body" idx="1"/>
          </p:nvPr>
        </p:nvSpPr>
        <p:spPr bwMode="auto">
          <a:xfrm>
            <a:off x="1616075" y="9012238"/>
            <a:ext cx="8883650" cy="8539162"/>
          </a:xfrm>
          <a:prstGeom prst="rect">
            <a:avLst/>
          </a:prstGeom>
          <a:solidFill>
            <a:srgbClr val="FFFFFF"/>
          </a:solidFill>
          <a:ln>
            <a:solidFill>
              <a:srgbClr val="000000"/>
            </a:solidFill>
            <a:miter lim="800000"/>
            <a:headEnd/>
            <a:tailEnd/>
          </a:ln>
        </p:spPr>
        <p:txBody>
          <a:bodyPr lIns="177650" tIns="88825" rIns="177650" bIns="88825">
            <a:prstTxWarp prst="textNoShape">
              <a:avLst/>
            </a:prstTxWarp>
          </a:bodyPr>
          <a:lstStyle/>
          <a:p>
            <a:pPr>
              <a:spcBef>
                <a:spcPct val="0"/>
              </a:spcBef>
            </a:pPr>
            <a:endParaRPr lang="en-US" dirty="0">
              <a:latin typeface="Times New Roman" pitchFamily="-108" charset="0"/>
            </a:endParaRPr>
          </a:p>
        </p:txBody>
      </p:sp>
    </p:spTree>
    <p:extLst>
      <p:ext uri="{BB962C8B-B14F-4D97-AF65-F5344CB8AC3E}">
        <p14:creationId xmlns:p14="http://schemas.microsoft.com/office/powerpoint/2010/main" val="2819490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147412"/>
            <a:ext cx="5486400" cy="3726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2980944"/>
          </a:xfrm>
          <a:prstGeom prst="rect">
            <a:avLst/>
          </a:prstGeom>
        </p:spPr>
      </p:pic>
      <p:sp>
        <p:nvSpPr>
          <p:cNvPr id="2" name="Title 1"/>
          <p:cNvSpPr>
            <a:spLocks noGrp="1"/>
          </p:cNvSpPr>
          <p:nvPr>
            <p:ph type="ctrTitle"/>
          </p:nvPr>
        </p:nvSpPr>
        <p:spPr>
          <a:xfrm>
            <a:off x="4680153" y="142275"/>
            <a:ext cx="4367981"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143" y="3489706"/>
            <a:ext cx="6502812" cy="1655762"/>
          </a:xfrm>
        </p:spPr>
        <p:txBody>
          <a:bodyPr>
            <a:noAutofit/>
          </a:bodyPr>
          <a:lstStyle>
            <a:lvl1pPr marL="0" indent="0" algn="ctr">
              <a:buNone/>
              <a:defRPr sz="4400" b="1">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6057900" y="6492875"/>
            <a:ext cx="3086100" cy="365125"/>
          </a:xfrm>
        </p:spPr>
        <p:txBody>
          <a:bodyPr/>
          <a:lstStyle>
            <a:lvl1pPr algn="r">
              <a:defRPr sz="900">
                <a:solidFill>
                  <a:schemeClr val="tx1"/>
                </a:solidFill>
                <a:latin typeface="Arial" panose="020B0604020202020204" pitchFamily="34" charset="0"/>
                <a:cs typeface="Arial" panose="020B0604020202020204" pitchFamily="34" charset="0"/>
              </a:defRPr>
            </a:lvl1pPr>
          </a:lstStyle>
          <a:p>
            <a:r>
              <a:rPr lang="en-US"/>
              <a:t>© 2016 Pearson Education, Inc.</a:t>
            </a:r>
            <a:endParaRPr lang="en-US" dirty="0"/>
          </a:p>
        </p:txBody>
      </p:sp>
      <p:sp>
        <p:nvSpPr>
          <p:cNvPr id="8" name="Text Box 39"/>
          <p:cNvSpPr txBox="1">
            <a:spLocks noChangeArrowheads="1"/>
          </p:cNvSpPr>
          <p:nvPr userDrawn="1"/>
        </p:nvSpPr>
        <p:spPr bwMode="auto">
          <a:xfrm>
            <a:off x="71074" y="5575444"/>
            <a:ext cx="7306756" cy="1200329"/>
          </a:xfrm>
          <a:prstGeom prst="rect">
            <a:avLst/>
          </a:prstGeom>
          <a:noFill/>
          <a:ln w="9525">
            <a:noFill/>
            <a:miter lim="800000"/>
            <a:headEnd/>
            <a:tailEnd/>
          </a:ln>
          <a:effectLst/>
        </p:spPr>
        <p:txBody>
          <a:bodyPr wrap="square">
            <a:prstTxWarp prst="textNoShape">
              <a:avLst/>
            </a:prstTxWarp>
            <a:spAutoFit/>
          </a:bodyPr>
          <a:lstStyle/>
          <a:p>
            <a:pPr eaLnBrk="0" hangingPunct="0"/>
            <a:r>
              <a:rPr lang="en-US" sz="2000" b="1" dirty="0">
                <a:solidFill>
                  <a:schemeClr val="tx1"/>
                </a:solidFill>
                <a:ea typeface="ＭＳ Ｐゴシック" pitchFamily="-108" charset="-128"/>
                <a:cs typeface="ＭＳ Ｐゴシック" pitchFamily="-108" charset="-128"/>
              </a:rPr>
              <a:t>PowerPoint</a:t>
            </a:r>
            <a:r>
              <a:rPr lang="en-US" sz="2000" b="1" baseline="30000" dirty="0">
                <a:solidFill>
                  <a:schemeClr val="tx1"/>
                </a:solidFill>
                <a:ea typeface="ＭＳ Ｐゴシック" pitchFamily="-108" charset="-128"/>
                <a:cs typeface="ＭＳ Ｐゴシック" pitchFamily="-108" charset="-128"/>
              </a:rPr>
              <a:t>®</a:t>
            </a:r>
            <a:r>
              <a:rPr lang="en-US" sz="2000" b="1" dirty="0">
                <a:solidFill>
                  <a:schemeClr val="tx1"/>
                </a:solidFill>
                <a:ea typeface="ＭＳ Ｐゴシック" pitchFamily="-108" charset="-128"/>
                <a:cs typeface="ＭＳ Ｐゴシック" pitchFamily="-108" charset="-128"/>
              </a:rPr>
              <a:t> Lectures </a:t>
            </a:r>
            <a:r>
              <a:rPr lang="en-US" sz="1600" b="1" dirty="0">
                <a:solidFill>
                  <a:schemeClr val="tx1"/>
                </a:solidFill>
                <a:ea typeface="ＭＳ Ｐゴシック" pitchFamily="-108" charset="-128"/>
                <a:cs typeface="ＭＳ Ｐゴシック" pitchFamily="-108" charset="-128"/>
              </a:rPr>
              <a:t>created by Edward J. </a:t>
            </a:r>
            <a:r>
              <a:rPr lang="en-US" sz="1600" b="1" dirty="0" err="1">
                <a:solidFill>
                  <a:schemeClr val="tx1"/>
                </a:solidFill>
                <a:ea typeface="ＭＳ Ｐゴシック" pitchFamily="-108" charset="-128"/>
                <a:cs typeface="ＭＳ Ｐゴシック" pitchFamily="-108" charset="-128"/>
              </a:rPr>
              <a:t>Zalisko</a:t>
            </a:r>
            <a:r>
              <a:rPr lang="en-US" sz="1600" b="1" dirty="0">
                <a:solidFill>
                  <a:schemeClr val="tx1"/>
                </a:solidFill>
                <a:ea typeface="ＭＳ Ｐゴシック" pitchFamily="-108" charset="-128"/>
                <a:cs typeface="ＭＳ Ｐゴシック" pitchFamily="-108" charset="-128"/>
              </a:rPr>
              <a:t> for</a:t>
            </a:r>
          </a:p>
          <a:p>
            <a:pPr eaLnBrk="0" hangingPunct="0"/>
            <a:r>
              <a:rPr lang="en-US" sz="1800" b="1" i="1" dirty="0">
                <a:solidFill>
                  <a:schemeClr val="tx1"/>
                </a:solidFill>
                <a:ea typeface="ＭＳ Ｐゴシック" pitchFamily="-108" charset="-128"/>
                <a:cs typeface="ＭＳ Ｐゴシック" pitchFamily="-108" charset="-128"/>
              </a:rPr>
              <a:t>Campbell Essential Biology, </a:t>
            </a:r>
            <a:r>
              <a:rPr lang="en-US" sz="1800" b="1" dirty="0">
                <a:solidFill>
                  <a:schemeClr val="tx1"/>
                </a:solidFill>
                <a:ea typeface="ＭＳ Ｐゴシック" pitchFamily="-108" charset="-128"/>
                <a:cs typeface="ＭＳ Ｐゴシック" pitchFamily="-108" charset="-128"/>
              </a:rPr>
              <a:t>Sixth Edition,</a:t>
            </a:r>
            <a:r>
              <a:rPr lang="en-US" sz="1800" b="1" i="1" dirty="0">
                <a:solidFill>
                  <a:schemeClr val="tx1"/>
                </a:solidFill>
                <a:ea typeface="ＭＳ Ｐゴシック" pitchFamily="-108" charset="-128"/>
                <a:cs typeface="ＭＳ Ｐゴシック" pitchFamily="-108" charset="-128"/>
              </a:rPr>
              <a:t> </a:t>
            </a:r>
            <a:r>
              <a:rPr lang="en-US" sz="1800" b="1" dirty="0">
                <a:solidFill>
                  <a:schemeClr val="tx1"/>
                </a:solidFill>
                <a:ea typeface="ＭＳ Ｐゴシック" pitchFamily="-108" charset="-128"/>
                <a:cs typeface="ＭＳ Ｐゴシック" pitchFamily="-108" charset="-128"/>
              </a:rPr>
              <a:t>and</a:t>
            </a:r>
            <a:endParaRPr lang="en-US" sz="1800" b="1" dirty="0">
              <a:solidFill>
                <a:schemeClr val="tx1"/>
              </a:solidFill>
              <a:latin typeface="Times New Roman" pitchFamily="-108" charset="0"/>
              <a:ea typeface="ＭＳ Ｐゴシック" pitchFamily="-108" charset="-128"/>
              <a:cs typeface="ＭＳ Ｐゴシック" pitchFamily="-108" charset="-128"/>
            </a:endParaRPr>
          </a:p>
          <a:p>
            <a:pPr eaLnBrk="0" hangingPunct="0"/>
            <a:r>
              <a:rPr lang="en-US" sz="1800" b="1" i="1" dirty="0">
                <a:solidFill>
                  <a:schemeClr val="tx1"/>
                </a:solidFill>
                <a:ea typeface="ＭＳ Ｐゴシック" pitchFamily="-108" charset="-128"/>
                <a:cs typeface="ＭＳ Ｐゴシック" pitchFamily="-108" charset="-128"/>
              </a:rPr>
              <a:t>Campbell Essential Biology with Physiology, </a:t>
            </a:r>
            <a:r>
              <a:rPr lang="en-US" sz="1800" b="1" dirty="0">
                <a:solidFill>
                  <a:schemeClr val="tx1"/>
                </a:solidFill>
                <a:ea typeface="ＭＳ Ｐゴシック" pitchFamily="-108" charset="-128"/>
                <a:cs typeface="ＭＳ Ｐゴシック" pitchFamily="-108" charset="-128"/>
              </a:rPr>
              <a:t>Fifth Edition</a:t>
            </a:r>
            <a:endParaRPr lang="en-US" sz="1800" b="1" i="1" dirty="0">
              <a:solidFill>
                <a:schemeClr val="tx1"/>
              </a:solidFill>
              <a:ea typeface="ＭＳ Ｐゴシック" pitchFamily="-108" charset="-128"/>
              <a:cs typeface="ＭＳ Ｐゴシック" pitchFamily="-108" charset="-128"/>
            </a:endParaRPr>
          </a:p>
          <a:p>
            <a:pPr eaLnBrk="0" hangingPunct="0"/>
            <a:r>
              <a:rPr lang="en-US" sz="1600" b="1" i="1" dirty="0">
                <a:solidFill>
                  <a:schemeClr val="tx1"/>
                </a:solidFill>
                <a:latin typeface="Times New Roman" pitchFamily="-108" charset="0"/>
                <a:ea typeface="ＭＳ Ｐゴシック" pitchFamily="-108" charset="-128"/>
                <a:cs typeface="ＭＳ Ｐゴシック" pitchFamily="-108" charset="-128"/>
              </a:rPr>
              <a:t> </a:t>
            </a:r>
            <a:r>
              <a:rPr lang="en-US" sz="1600" b="1" i="1" dirty="0">
                <a:solidFill>
                  <a:schemeClr val="tx1"/>
                </a:solidFill>
                <a:latin typeface="Arial" panose="020B0604020202020204" pitchFamily="34" charset="0"/>
                <a:ea typeface="ＭＳ Ｐゴシック" pitchFamily="-108" charset="-128"/>
                <a:cs typeface="Arial" panose="020B0604020202020204" pitchFamily="34" charset="0"/>
              </a:rPr>
              <a:t>  – </a:t>
            </a:r>
            <a:r>
              <a:rPr lang="en-US" sz="1600" b="1" dirty="0">
                <a:solidFill>
                  <a:schemeClr val="tx1"/>
                </a:solidFill>
                <a:latin typeface="Arial" panose="020B0604020202020204" pitchFamily="34" charset="0"/>
                <a:ea typeface="ＭＳ Ｐゴシック" pitchFamily="-108" charset="-128"/>
                <a:cs typeface="Arial" panose="020B0604020202020204" pitchFamily="34" charset="0"/>
              </a:rPr>
              <a:t>Eric J. Simon, Jean L. Dickey, Kelly A. Hogan, and Jane B. Reece</a:t>
            </a:r>
          </a:p>
        </p:txBody>
      </p:sp>
    </p:spTree>
    <p:extLst>
      <p:ext uri="{BB962C8B-B14F-4D97-AF65-F5344CB8AC3E}">
        <p14:creationId xmlns:p14="http://schemas.microsoft.com/office/powerpoint/2010/main" val="2489571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216525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813795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028325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1123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752969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315043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703997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369858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823203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88602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87383" y="1227909"/>
            <a:ext cx="8543108" cy="49490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 2016 Pearson Education, Inc.</a:t>
            </a:r>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153210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47120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90021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3630082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6572970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815613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93743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11599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3485943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336422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929588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83" y="365126"/>
            <a:ext cx="8543108" cy="978729"/>
          </a:xfrm>
        </p:spPr>
        <p:txBody>
          <a:bodyPr/>
          <a:lstStyle>
            <a:lvl1pPr>
              <a:defRPr/>
            </a:lvl1pPr>
          </a:lstStyle>
          <a:p>
            <a:r>
              <a:rPr lang="en-US" dirty="0"/>
              <a:t>Click to edit M</a:t>
            </a:r>
            <a:br>
              <a:rPr lang="en-US" dirty="0"/>
            </a:br>
            <a:r>
              <a:rPr lang="en-US" dirty="0"/>
              <a:t>aster title style</a:t>
            </a:r>
          </a:p>
        </p:txBody>
      </p:sp>
      <p:sp>
        <p:nvSpPr>
          <p:cNvPr id="3" name="Content Placeholder 2"/>
          <p:cNvSpPr>
            <a:spLocks noGrp="1"/>
          </p:cNvSpPr>
          <p:nvPr>
            <p:ph idx="1"/>
          </p:nvPr>
        </p:nvSpPr>
        <p:spPr>
          <a:xfrm>
            <a:off x="287383" y="1476103"/>
            <a:ext cx="8543108" cy="47008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 2016 Pearson Education, Inc.</a:t>
            </a:r>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489273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0130524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819916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631960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72263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8268659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6464195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0051373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14457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715881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098748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 2016 Pearson Education, Inc.</a:t>
            </a:r>
          </a:p>
        </p:txBody>
      </p:sp>
      <p:sp>
        <p:nvSpPr>
          <p:cNvPr id="6" name="Slide Number Placeholder 5"/>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6344961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0243921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3958762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9375362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3843467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3513526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6043407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657859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2016 Pearson Education, Inc.</a:t>
            </a:r>
          </a:p>
        </p:txBody>
      </p:sp>
      <p:sp>
        <p:nvSpPr>
          <p:cNvPr id="5" name="Slide Number Placeholder 4"/>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3715406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 2016 Pearson Education, Inc.</a:t>
            </a:r>
          </a:p>
        </p:txBody>
      </p:sp>
      <p:sp>
        <p:nvSpPr>
          <p:cNvPr id="4" name="Slide Number Placeholder 3"/>
          <p:cNvSpPr>
            <a:spLocks noGrp="1"/>
          </p:cNvSpPr>
          <p:nvPr>
            <p:ph type="sldNum" sz="quarter" idx="12"/>
          </p:nvPr>
        </p:nvSpPr>
        <p:spPr/>
        <p:txBody>
          <a:bodyPr/>
          <a:lstStyle/>
          <a:p>
            <a:fld id="{C69DE886-DA9C-4BB0-9CDA-E860E39C9479}" type="slidenum">
              <a:rPr lang="en-US" smtClean="0"/>
              <a:t>‹#›</a:t>
            </a:fld>
            <a:endParaRPr lang="en-US"/>
          </a:p>
        </p:txBody>
      </p:sp>
    </p:spTree>
    <p:extLst>
      <p:ext uri="{BB962C8B-B14F-4D97-AF65-F5344CB8AC3E}">
        <p14:creationId xmlns:p14="http://schemas.microsoft.com/office/powerpoint/2010/main" val="4292843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887858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554285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210741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theme" Target="../theme/theme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383" y="132522"/>
            <a:ext cx="8543108" cy="958863"/>
          </a:xfrm>
          <a:prstGeom prst="rect">
            <a:avLst/>
          </a:prstGeom>
        </p:spPr>
        <p:txBody>
          <a:bodyPr vert="horz" wrap="square"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87383" y="1227909"/>
            <a:ext cx="8543108" cy="494905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0" y="6505938"/>
            <a:ext cx="3086100" cy="365125"/>
          </a:xfrm>
          <a:prstGeom prst="rect">
            <a:avLst/>
          </a:prstGeom>
        </p:spPr>
        <p:txBody>
          <a:bodyPr vert="horz" lIns="91440" tIns="45720" rIns="91440" bIns="45720" rtlCol="0" anchor="ctr"/>
          <a:lstStyle>
            <a:lvl1pPr algn="l">
              <a:defRPr sz="900">
                <a:solidFill>
                  <a:schemeClr val="tx1"/>
                </a:solidFill>
              </a:defRPr>
            </a:lvl1pPr>
          </a:lstStyle>
          <a:p>
            <a:r>
              <a:rPr lang="en-US"/>
              <a:t>© 2016 Pearson Education, Inc.</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DE886-DA9C-4BB0-9CDA-E860E39C9479}" type="slidenum">
              <a:rPr lang="en-US" smtClean="0"/>
              <a:t>‹#›</a:t>
            </a:fld>
            <a:endParaRPr lang="en-US"/>
          </a:p>
        </p:txBody>
      </p:sp>
    </p:spTree>
    <p:extLst>
      <p:ext uri="{BB962C8B-B14F-4D97-AF65-F5344CB8AC3E}">
        <p14:creationId xmlns:p14="http://schemas.microsoft.com/office/powerpoint/2010/main" val="396480263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Lst>
  <p:hf sldNum="0" hdr="0" dt="0"/>
  <p:txStyles>
    <p:titleStyle>
      <a:lvl1pPr algn="l" defTabSz="914400" rtl="0" eaLnBrk="1" latinLnBrk="0" hangingPunct="1">
        <a:lnSpc>
          <a:spcPct val="90000"/>
        </a:lnSpc>
        <a:spcBef>
          <a:spcPct val="0"/>
        </a:spcBef>
        <a:buNone/>
        <a:defRPr sz="3200" b="1"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1200"/>
        </a:spcAft>
        <a:buClr>
          <a:srgbClr val="0070C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902716769"/>
      </p:ext>
    </p:extLst>
  </p:cSld>
  <p:clrMap bg1="lt1" tx1="dk1" bg2="lt2" tx2="dk2" accent1="accent1" accent2="accent2" accent3="accent3" accent4="accent4" accent5="accent5" accent6="accent6" hlink="hlink" folHlink="folHlink"/>
  <p:sldLayoutIdLst>
    <p:sldLayoutId id="2147483743"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4038394179"/>
      </p:ext>
    </p:extLst>
  </p:cSld>
  <p:clrMap bg1="lt1" tx1="dk1" bg2="lt2" tx2="dk2" accent1="accent1" accent2="accent2" accent3="accent3" accent4="accent4" accent5="accent5" accent6="accent6" hlink="hlink" folHlink="folHlink"/>
  <p:sldLayoutIdLst>
    <p:sldLayoutId id="2147483747"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14895642"/>
      </p:ext>
    </p:extLst>
  </p:cSld>
  <p:clrMap bg1="lt1" tx1="dk1" bg2="lt2" tx2="dk2" accent1="accent1" accent2="accent2" accent3="accent3" accent4="accent4" accent5="accent5" accent6="accent6" hlink="hlink" folHlink="folHlink"/>
  <p:sldLayoutIdLst>
    <p:sldLayoutId id="2147483749"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836745551"/>
      </p:ext>
    </p:extLst>
  </p:cSld>
  <p:clrMap bg1="lt1" tx1="dk1" bg2="lt2" tx2="dk2" accent1="accent1" accent2="accent2" accent3="accent3" accent4="accent4" accent5="accent5" accent6="accent6" hlink="hlink" folHlink="folHlink"/>
  <p:sldLayoutIdLst>
    <p:sldLayoutId id="2147483751"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089013839"/>
      </p:ext>
    </p:extLst>
  </p:cSld>
  <p:clrMap bg1="lt1" tx1="dk1" bg2="lt2" tx2="dk2" accent1="accent1" accent2="accent2" accent3="accent3" accent4="accent4" accent5="accent5" accent6="accent6" hlink="hlink" folHlink="folHlink"/>
  <p:sldLayoutIdLst>
    <p:sldLayoutId id="2147483753"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74218201"/>
      </p:ext>
    </p:extLst>
  </p:cSld>
  <p:clrMap bg1="lt1" tx1="dk1" bg2="lt2" tx2="dk2" accent1="accent1" accent2="accent2" accent3="accent3" accent4="accent4" accent5="accent5" accent6="accent6" hlink="hlink" folHlink="folHlink"/>
  <p:sldLayoutIdLst>
    <p:sldLayoutId id="2147483755"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623218522"/>
      </p:ext>
    </p:extLst>
  </p:cSld>
  <p:clrMap bg1="lt1" tx1="dk1" bg2="lt2" tx2="dk2" accent1="accent1" accent2="accent2" accent3="accent3" accent4="accent4" accent5="accent5" accent6="accent6" hlink="hlink" folHlink="folHlink"/>
  <p:sldLayoutIdLst>
    <p:sldLayoutId id="2147483759"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810493372"/>
      </p:ext>
    </p:extLst>
  </p:cSld>
  <p:clrMap bg1="lt1" tx1="dk1" bg2="lt2" tx2="dk2" accent1="accent1" accent2="accent2" accent3="accent3" accent4="accent4" accent5="accent5" accent6="accent6" hlink="hlink" folHlink="folHlink"/>
  <p:sldLayoutIdLst>
    <p:sldLayoutId id="2147483765"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667296151"/>
      </p:ext>
    </p:extLst>
  </p:cSld>
  <p:clrMap bg1="lt1" tx1="dk1" bg2="lt2" tx2="dk2" accent1="accent1" accent2="accent2" accent3="accent3" accent4="accent4" accent5="accent5" accent6="accent6" hlink="hlink" folHlink="folHlink"/>
  <p:sldLayoutIdLst>
    <p:sldLayoutId id="2147483767"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709390332"/>
      </p:ext>
    </p:extLst>
  </p:cSld>
  <p:clrMap bg1="lt1" tx1="dk1" bg2="lt2" tx2="dk2" accent1="accent1" accent2="accent2" accent3="accent3" accent4="accent4" accent5="accent5" accent6="accent6" hlink="hlink" folHlink="folHlink"/>
  <p:sldLayoutIdLst>
    <p:sldLayoutId id="2147483769"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754753512"/>
      </p:ext>
    </p:extLst>
  </p:cSld>
  <p:clrMap bg1="lt1" tx1="dk1" bg2="lt2" tx2="dk2" accent1="accent1" accent2="accent2" accent3="accent3" accent4="accent4" accent5="accent5" accent6="accent6" hlink="hlink" folHlink="folHlink"/>
  <p:sldLayoutIdLst>
    <p:sldLayoutId id="2147483699"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790415859"/>
      </p:ext>
    </p:extLst>
  </p:cSld>
  <p:clrMap bg1="lt1" tx1="dk1" bg2="lt2" tx2="dk2" accent1="accent1" accent2="accent2" accent3="accent3" accent4="accent4" accent5="accent5" accent6="accent6" hlink="hlink" folHlink="folHlink"/>
  <p:sldLayoutIdLst>
    <p:sldLayoutId id="2147483775"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657735666"/>
      </p:ext>
    </p:extLst>
  </p:cSld>
  <p:clrMap bg1="lt1" tx1="dk1" bg2="lt2" tx2="dk2" accent1="accent1" accent2="accent2" accent3="accent3" accent4="accent4" accent5="accent5" accent6="accent6" hlink="hlink" folHlink="folHlink"/>
  <p:sldLayoutIdLst>
    <p:sldLayoutId id="2147483781"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389435348"/>
      </p:ext>
    </p:extLst>
  </p:cSld>
  <p:clrMap bg1="lt1" tx1="dk1" bg2="lt2" tx2="dk2" accent1="accent1" accent2="accent2" accent3="accent3" accent4="accent4" accent5="accent5" accent6="accent6" hlink="hlink" folHlink="folHlink"/>
  <p:sldLayoutIdLst>
    <p:sldLayoutId id="2147483783"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307592128"/>
      </p:ext>
    </p:extLst>
  </p:cSld>
  <p:clrMap bg1="lt1" tx1="dk1" bg2="lt2" tx2="dk2" accent1="accent1" accent2="accent2" accent3="accent3" accent4="accent4" accent5="accent5" accent6="accent6" hlink="hlink" folHlink="folHlink"/>
  <p:sldLayoutIdLst>
    <p:sldLayoutId id="2147483789"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21346501"/>
      </p:ext>
    </p:extLst>
  </p:cSld>
  <p:clrMap bg1="lt1" tx1="dk1" bg2="lt2" tx2="dk2" accent1="accent1" accent2="accent2" accent3="accent3" accent4="accent4" accent5="accent5" accent6="accent6" hlink="hlink" folHlink="folHlink"/>
  <p:sldLayoutIdLst>
    <p:sldLayoutId id="2147483795"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338698399"/>
      </p:ext>
    </p:extLst>
  </p:cSld>
  <p:clrMap bg1="lt1" tx1="dk1" bg2="lt2" tx2="dk2" accent1="accent1" accent2="accent2" accent3="accent3" accent4="accent4" accent5="accent5" accent6="accent6" hlink="hlink" folHlink="folHlink"/>
  <p:sldLayoutIdLst>
    <p:sldLayoutId id="2147483797"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73093904"/>
      </p:ext>
    </p:extLst>
  </p:cSld>
  <p:clrMap bg1="lt1" tx1="dk1" bg2="lt2" tx2="dk2" accent1="accent1" accent2="accent2" accent3="accent3" accent4="accent4" accent5="accent5" accent6="accent6" hlink="hlink" folHlink="folHlink"/>
  <p:sldLayoutIdLst>
    <p:sldLayoutId id="2147483801"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334037949"/>
      </p:ext>
    </p:extLst>
  </p:cSld>
  <p:clrMap bg1="lt1" tx1="dk1" bg2="lt2" tx2="dk2" accent1="accent1" accent2="accent2" accent3="accent3" accent4="accent4" accent5="accent5" accent6="accent6" hlink="hlink" folHlink="folHlink"/>
  <p:sldLayoutIdLst>
    <p:sldLayoutId id="2147483803"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205950260"/>
      </p:ext>
    </p:extLst>
  </p:cSld>
  <p:clrMap bg1="lt1" tx1="dk1" bg2="lt2" tx2="dk2" accent1="accent1" accent2="accent2" accent3="accent3" accent4="accent4" accent5="accent5" accent6="accent6" hlink="hlink" folHlink="folHlink"/>
  <p:sldLayoutIdLst>
    <p:sldLayoutId id="2147483809"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603590011"/>
      </p:ext>
    </p:extLst>
  </p:cSld>
  <p:clrMap bg1="lt1" tx1="dk1" bg2="lt2" tx2="dk2" accent1="accent1" accent2="accent2" accent3="accent3" accent4="accent4" accent5="accent5" accent6="accent6" hlink="hlink" folHlink="folHlink"/>
  <p:sldLayoutIdLst>
    <p:sldLayoutId id="2147483811"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106511588"/>
      </p:ext>
    </p:extLst>
  </p:cSld>
  <p:clrMap bg1="lt1" tx1="dk1" bg2="lt2" tx2="dk2" accent1="accent1" accent2="accent2" accent3="accent3" accent4="accent4" accent5="accent5" accent6="accent6" hlink="hlink" folHlink="folHlink"/>
  <p:sldLayoutIdLst>
    <p:sldLayoutId id="2147483709"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653276109"/>
      </p:ext>
    </p:extLst>
  </p:cSld>
  <p:clrMap bg1="lt1" tx1="dk1" bg2="lt2" tx2="dk2" accent1="accent1" accent2="accent2" accent3="accent3" accent4="accent4" accent5="accent5" accent6="accent6" hlink="hlink" folHlink="folHlink"/>
  <p:sldLayoutIdLst>
    <p:sldLayoutId id="2147483815"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910589843"/>
      </p:ext>
    </p:extLst>
  </p:cSld>
  <p:clrMap bg1="lt1" tx1="dk1" bg2="lt2" tx2="dk2" accent1="accent1" accent2="accent2" accent3="accent3" accent4="accent4" accent5="accent5" accent6="accent6" hlink="hlink" folHlink="folHlink"/>
  <p:sldLayoutIdLst>
    <p:sldLayoutId id="2147483821"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407864811"/>
      </p:ext>
    </p:extLst>
  </p:cSld>
  <p:clrMap bg1="lt1" tx1="dk1" bg2="lt2" tx2="dk2" accent1="accent1" accent2="accent2" accent3="accent3" accent4="accent4" accent5="accent5" accent6="accent6" hlink="hlink" folHlink="folHlink"/>
  <p:sldLayoutIdLst>
    <p:sldLayoutId id="2147483825"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162795553"/>
      </p:ext>
    </p:extLst>
  </p:cSld>
  <p:clrMap bg1="lt1" tx1="dk1" bg2="lt2" tx2="dk2" accent1="accent1" accent2="accent2" accent3="accent3" accent4="accent4" accent5="accent5" accent6="accent6" hlink="hlink" folHlink="folHlink"/>
  <p:sldLayoutIdLst>
    <p:sldLayoutId id="2147483827"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812772524"/>
      </p:ext>
    </p:extLst>
  </p:cSld>
  <p:clrMap bg1="lt1" tx1="dk1" bg2="lt2" tx2="dk2" accent1="accent1" accent2="accent2" accent3="accent3" accent4="accent4" accent5="accent5" accent6="accent6" hlink="hlink" folHlink="folHlink"/>
  <p:sldLayoutIdLst>
    <p:sldLayoutId id="2147483831"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529955882"/>
      </p:ext>
    </p:extLst>
  </p:cSld>
  <p:clrMap bg1="lt1" tx1="dk1" bg2="lt2" tx2="dk2" accent1="accent1" accent2="accent2" accent3="accent3" accent4="accent4" accent5="accent5" accent6="accent6" hlink="hlink" folHlink="folHlink"/>
  <p:sldLayoutIdLst>
    <p:sldLayoutId id="2147483843"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645271380"/>
      </p:ext>
    </p:extLst>
  </p:cSld>
  <p:clrMap bg1="lt1" tx1="dk1" bg2="lt2" tx2="dk2" accent1="accent1" accent2="accent2" accent3="accent3" accent4="accent4" accent5="accent5" accent6="accent6" hlink="hlink" folHlink="folHlink"/>
  <p:sldLayoutIdLst>
    <p:sldLayoutId id="2147483845"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885719639"/>
      </p:ext>
    </p:extLst>
  </p:cSld>
  <p:clrMap bg1="lt1" tx1="dk1" bg2="lt2" tx2="dk2" accent1="accent1" accent2="accent2" accent3="accent3" accent4="accent4" accent5="accent5" accent6="accent6" hlink="hlink" folHlink="folHlink"/>
  <p:sldLayoutIdLst>
    <p:sldLayoutId id="2147483847"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569192499"/>
      </p:ext>
    </p:extLst>
  </p:cSld>
  <p:clrMap bg1="lt1" tx1="dk1" bg2="lt2" tx2="dk2" accent1="accent1" accent2="accent2" accent3="accent3" accent4="accent4" accent5="accent5" accent6="accent6" hlink="hlink" folHlink="folHlink"/>
  <p:sldLayoutIdLst>
    <p:sldLayoutId id="2147483849"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618493045"/>
      </p:ext>
    </p:extLst>
  </p:cSld>
  <p:clrMap bg1="lt1" tx1="dk1" bg2="lt2" tx2="dk2" accent1="accent1" accent2="accent2" accent3="accent3" accent4="accent4" accent5="accent5" accent6="accent6" hlink="hlink" folHlink="folHlink"/>
  <p:sldLayoutIdLst>
    <p:sldLayoutId id="2147483855"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395494297"/>
      </p:ext>
    </p:extLst>
  </p:cSld>
  <p:clrMap bg1="lt1" tx1="dk1" bg2="lt2" tx2="dk2" accent1="accent1" accent2="accent2" accent3="accent3" accent4="accent4" accent5="accent5" accent6="accent6" hlink="hlink" folHlink="folHlink"/>
  <p:sldLayoutIdLst>
    <p:sldLayoutId id="2147483711"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528071794"/>
      </p:ext>
    </p:extLst>
  </p:cSld>
  <p:clrMap bg1="lt1" tx1="dk1" bg2="lt2" tx2="dk2" accent1="accent1" accent2="accent2" accent3="accent3" accent4="accent4" accent5="accent5" accent6="accent6" hlink="hlink" folHlink="folHlink"/>
  <p:sldLayoutIdLst>
    <p:sldLayoutId id="2147483863"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ChangeArrowheads="1"/>
          </p:cNvSpPr>
          <p:nvPr/>
        </p:nvSpPr>
        <p:spPr bwMode="auto">
          <a:xfrm>
            <a:off x="66675" y="6581775"/>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0" hangingPunct="0">
              <a:defRPr/>
            </a:pPr>
            <a:r>
              <a:rPr lang="en-US" altLang="en-US" sz="900">
                <a:solidFill>
                  <a:srgbClr val="000000"/>
                </a:solidFill>
                <a:ea typeface="ＭＳ Ｐゴシック" panose="020B0600070205080204" pitchFamily="34" charset="-128"/>
              </a:rPr>
              <a:t>© 2016 Pearson Education, Inc.</a:t>
            </a:r>
          </a:p>
        </p:txBody>
      </p:sp>
    </p:spTree>
    <p:extLst>
      <p:ext uri="{BB962C8B-B14F-4D97-AF65-F5344CB8AC3E}">
        <p14:creationId xmlns:p14="http://schemas.microsoft.com/office/powerpoint/2010/main" val="3029217403"/>
      </p:ext>
    </p:extLst>
  </p:cSld>
  <p:clrMap bg1="lt1" tx1="dk1" bg2="lt2" tx2="dk2" accent1="accent1" accent2="accent2" accent3="accent3" accent4="accent4" accent5="accent5" accent6="accent6" hlink="hlink" folHlink="folHlink"/>
  <p:sldLayoutIdLst>
    <p:sldLayoutId id="214748386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847317996"/>
      </p:ext>
    </p:extLst>
  </p:cSld>
  <p:clrMap bg1="lt1" tx1="dk1" bg2="lt2" tx2="dk2" accent1="accent1" accent2="accent2" accent3="accent3" accent4="accent4" accent5="accent5" accent6="accent6" hlink="hlink" folHlink="folHlink"/>
  <p:sldLayoutIdLst>
    <p:sldLayoutId id="2147483713"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275334669"/>
      </p:ext>
    </p:extLst>
  </p:cSld>
  <p:clrMap bg1="lt1" tx1="dk1" bg2="lt2" tx2="dk2" accent1="accent1" accent2="accent2" accent3="accent3" accent4="accent4" accent5="accent5" accent6="accent6" hlink="hlink" folHlink="folHlink"/>
  <p:sldLayoutIdLst>
    <p:sldLayoutId id="2147483715"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916512992"/>
      </p:ext>
    </p:extLst>
  </p:cSld>
  <p:clrMap bg1="lt1" tx1="dk1" bg2="lt2" tx2="dk2" accent1="accent1" accent2="accent2" accent3="accent3" accent4="accent4" accent5="accent5" accent6="accent6" hlink="hlink" folHlink="folHlink"/>
  <p:sldLayoutIdLst>
    <p:sldLayoutId id="2147483723"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125667777"/>
      </p:ext>
    </p:extLst>
  </p:cSld>
  <p:clrMap bg1="lt1" tx1="dk1" bg2="lt2" tx2="dk2" accent1="accent1" accent2="accent2" accent3="accent3" accent4="accent4" accent5="accent5" accent6="accent6" hlink="hlink" folHlink="folHlink"/>
  <p:sldLayoutIdLst>
    <p:sldLayoutId id="2147483725"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428864224"/>
      </p:ext>
    </p:extLst>
  </p:cSld>
  <p:clrMap bg1="lt1" tx1="dk1" bg2="lt2" tx2="dk2" accent1="accent1" accent2="accent2" accent3="accent3" accent4="accent4" accent5="accent5" accent6="accent6" hlink="hlink" folHlink="folHlink"/>
  <p:sldLayoutIdLst>
    <p:sldLayoutId id="2147483727" r:id="rId1"/>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1.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1" Type="http://schemas.openxmlformats.org/officeDocument/2006/relationships/slideLayout" Target="../slideLayouts/slideLayout36.xml"/><Relationship Id="rId2" Type="http://schemas.openxmlformats.org/officeDocument/2006/relationships/notesSlide" Target="../notesSlides/notesSlide9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1.xml"/><Relationship Id="rId3" Type="http://schemas.openxmlformats.org/officeDocument/2006/relationships/image" Target="../media/image5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2.xml"/><Relationship Id="rId3" Type="http://schemas.openxmlformats.org/officeDocument/2006/relationships/image" Target="../media/image14.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3.xml"/><Relationship Id="rId3" Type="http://schemas.openxmlformats.org/officeDocument/2006/relationships/image" Target="../media/image52.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4.xml"/><Relationship Id="rId3" Type="http://schemas.openxmlformats.org/officeDocument/2006/relationships/image" Target="../media/image53.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5.xml"/><Relationship Id="rId3" Type="http://schemas.openxmlformats.org/officeDocument/2006/relationships/image" Target="../media/image33.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6.xml"/><Relationship Id="rId3" Type="http://schemas.openxmlformats.org/officeDocument/2006/relationships/image" Target="../media/image3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7.xml"/><Relationship Id="rId3" Type="http://schemas.openxmlformats.org/officeDocument/2006/relationships/image" Target="../media/image54.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8.xml"/><Relationship Id="rId3" Type="http://schemas.openxmlformats.org/officeDocument/2006/relationships/image" Target="../media/image55.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9.xml"/><Relationship Id="rId3" Type="http://schemas.openxmlformats.org/officeDocument/2006/relationships/image" Target="../media/image5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18.xml"/><Relationship Id="rId5" Type="http://schemas.openxmlformats.org/officeDocument/2006/relationships/image" Target="../media/image8.png"/><Relationship Id="rId1" Type="http://schemas.microsoft.com/office/2007/relationships/media" Target="../media/media2.mp4"/><Relationship Id="rId2" Type="http://schemas.openxmlformats.org/officeDocument/2006/relationships/video" Target="../media/media2.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4.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33.xml"/><Relationship Id="rId5" Type="http://schemas.openxmlformats.org/officeDocument/2006/relationships/image" Target="../media/image15.png"/><Relationship Id="rId1" Type="http://schemas.microsoft.com/office/2007/relationships/media" Target="../media/media3.mp4"/><Relationship Id="rId2" Type="http://schemas.openxmlformats.org/officeDocument/2006/relationships/video" Target="../media/media3.mp4"/></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34.xml"/><Relationship Id="rId5" Type="http://schemas.openxmlformats.org/officeDocument/2006/relationships/image" Target="../media/image16.png"/><Relationship Id="rId1" Type="http://schemas.microsoft.com/office/2007/relationships/media" Target="../media/media4.mp4"/><Relationship Id="rId2" Type="http://schemas.openxmlformats.org/officeDocument/2006/relationships/video" Target="../media/media4.mp4"/></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38.xml"/><Relationship Id="rId5" Type="http://schemas.openxmlformats.org/officeDocument/2006/relationships/image" Target="../media/image17.png"/><Relationship Id="rId1" Type="http://schemas.microsoft.com/office/2007/relationships/media" Target="../media/media5.mp4"/><Relationship Id="rId2" Type="http://schemas.openxmlformats.org/officeDocument/2006/relationships/video" Target="../media/media5.mp4"/></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1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2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5.xml"/><Relationship Id="rId5"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2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image" Target="../media/image2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 Id="rId3"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image" Target="../media/image2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64.xml"/><Relationship Id="rId5" Type="http://schemas.openxmlformats.org/officeDocument/2006/relationships/image" Target="../media/image27.png"/><Relationship Id="rId1" Type="http://schemas.microsoft.com/office/2007/relationships/media" Target="../media/media6.mp4"/><Relationship Id="rId2" Type="http://schemas.openxmlformats.org/officeDocument/2006/relationships/video" Target="../media/media6.mp4"/></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2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2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 Id="rId3" Type="http://schemas.openxmlformats.org/officeDocument/2006/relationships/image" Target="../media/image3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9.xml"/><Relationship Id="rId3" Type="http://schemas.openxmlformats.org/officeDocument/2006/relationships/image" Target="../media/image3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2.xml"/><Relationship Id="rId3" Type="http://schemas.openxmlformats.org/officeDocument/2006/relationships/image" Target="../media/image3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Relationship Id="rId3" Type="http://schemas.openxmlformats.org/officeDocument/2006/relationships/image" Target="../media/image3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77.xml"/><Relationship Id="rId5" Type="http://schemas.openxmlformats.org/officeDocument/2006/relationships/image" Target="../media/image34.png"/><Relationship Id="rId1" Type="http://schemas.microsoft.com/office/2007/relationships/media" Target="../media/media7.mp4"/><Relationship Id="rId2" Type="http://schemas.openxmlformats.org/officeDocument/2006/relationships/video" Target="../media/media7.mp4"/></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8.xml"/><Relationship Id="rId3" Type="http://schemas.openxmlformats.org/officeDocument/2006/relationships/image" Target="../media/image3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80.xml"/><Relationship Id="rId5" Type="http://schemas.openxmlformats.org/officeDocument/2006/relationships/image" Target="../media/image36.png"/><Relationship Id="rId1" Type="http://schemas.microsoft.com/office/2007/relationships/media" Target="../media/media8.mp4"/><Relationship Id="rId2" Type="http://schemas.openxmlformats.org/officeDocument/2006/relationships/video" Target="../media/media8.mp4"/></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1.xml"/><Relationship Id="rId3" Type="http://schemas.openxmlformats.org/officeDocument/2006/relationships/image" Target="../media/image3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3.xml"/><Relationship Id="rId3" Type="http://schemas.openxmlformats.org/officeDocument/2006/relationships/image" Target="../media/image3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8.xml"/><Relationship Id="rId3" Type="http://schemas.openxmlformats.org/officeDocument/2006/relationships/image" Target="../media/image3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1.xml"/><Relationship Id="rId3" Type="http://schemas.openxmlformats.org/officeDocument/2006/relationships/image" Target="../media/image40.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3.xml"/><Relationship Id="rId3" Type="http://schemas.openxmlformats.org/officeDocument/2006/relationships/image" Target="../media/image24.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4.xml"/><Relationship Id="rId3" Type="http://schemas.openxmlformats.org/officeDocument/2006/relationships/image" Target="../media/image4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jpeg"/><Relationship Id="rId5" Type="http://schemas.openxmlformats.org/officeDocument/2006/relationships/hyperlink" Target="https://www.hkngo.hk/en/org/hong_kong_down_syndrome_association" TargetMode="External"/><Relationship Id="rId6" Type="http://schemas.openxmlformats.org/officeDocument/2006/relationships/image" Target="../media/image45.jpeg"/><Relationship Id="rId7" Type="http://schemas.openxmlformats.org/officeDocument/2006/relationships/image" Target="../media/image46.jpeg"/><Relationship Id="rId8"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900" y="1181100"/>
            <a:ext cx="7431088"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p:cNvSpPr txBox="1">
            <a:spLocks/>
          </p:cNvSpPr>
          <p:nvPr/>
        </p:nvSpPr>
        <p:spPr bwMode="auto">
          <a:xfrm>
            <a:off x="631825" y="219075"/>
            <a:ext cx="8309952" cy="22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lvl1pPr marL="0" indent="0" algn="ctr" rtl="0" eaLnBrk="0" fontAlgn="base" hangingPunct="0">
              <a:lnSpc>
                <a:spcPct val="90000"/>
              </a:lnSpc>
              <a:spcBef>
                <a:spcPts val="1200"/>
              </a:spcBef>
              <a:spcAft>
                <a:spcPts val="1200"/>
              </a:spcAft>
              <a:buClr>
                <a:srgbClr val="0070C0"/>
              </a:buClr>
              <a:buFont typeface="Arial" panose="020B0604020202020204" pitchFamily="34" charset="0"/>
              <a:buNone/>
              <a:defRPr sz="4400" b="1" kern="1200">
                <a:solidFill>
                  <a:srgbClr val="0070C0"/>
                </a:solidFill>
                <a:latin typeface="+mn-lt"/>
                <a:ea typeface="+mn-ea"/>
                <a:cs typeface="+mn-cs"/>
              </a:defRPr>
            </a:lvl1pPr>
            <a:lvl2pPr marL="457200" indent="0" algn="ctr" rtl="0" eaLnBrk="0" fontAlgn="base" hangingPunct="0">
              <a:lnSpc>
                <a:spcPct val="90000"/>
              </a:lnSpc>
              <a:spcBef>
                <a:spcPct val="0"/>
              </a:spcBef>
              <a:spcAft>
                <a:spcPts val="1200"/>
              </a:spcAft>
              <a:buClr>
                <a:srgbClr val="0070C0"/>
              </a:buClr>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ct val="0"/>
              </a:spcBef>
              <a:spcAft>
                <a:spcPts val="1200"/>
              </a:spcAft>
              <a:buClr>
                <a:srgbClr val="0070C0"/>
              </a:buClr>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lnSpc>
                <a:spcPct val="110000"/>
              </a:lnSpc>
              <a:spcBef>
                <a:spcPts val="0"/>
              </a:spcBef>
              <a:spcAft>
                <a:spcPts val="0"/>
              </a:spcAft>
              <a:defRPr/>
            </a:pPr>
            <a:r>
              <a:rPr lang="en-US" altLang="en-US" sz="24000" dirty="0">
                <a:solidFill>
                  <a:srgbClr val="FF0000"/>
                </a:solidFill>
                <a:latin typeface="Cambria" panose="02040503050406030204" pitchFamily="18" charset="0"/>
              </a:rPr>
              <a:t>Cellular Reproduction: </a:t>
            </a:r>
            <a:r>
              <a:rPr lang="en-US" altLang="en-US" sz="19200" dirty="0">
                <a:solidFill>
                  <a:srgbClr val="FF0000"/>
                </a:solidFill>
                <a:latin typeface="Cambria" panose="02040503050406030204" pitchFamily="18" charset="0"/>
              </a:rPr>
              <a:t>Cells from Cells</a:t>
            </a:r>
          </a:p>
          <a:p>
            <a:pPr algn="r" eaLnBrk="1" hangingPunct="1">
              <a:lnSpc>
                <a:spcPct val="110000"/>
              </a:lnSpc>
              <a:spcBef>
                <a:spcPts val="0"/>
              </a:spcBef>
              <a:spcAft>
                <a:spcPts val="0"/>
              </a:spcAft>
              <a:defRPr/>
            </a:pPr>
            <a:r>
              <a:rPr lang="en-US" altLang="en-US" sz="9600" dirty="0">
                <a:solidFill>
                  <a:srgbClr val="FF0000"/>
                </a:solidFill>
                <a:latin typeface="Cambria" panose="02040503050406030204" pitchFamily="18" charset="0"/>
              </a:rPr>
              <a:t>Unit 2; Chapter 8</a:t>
            </a:r>
          </a:p>
        </p:txBody>
      </p:sp>
    </p:spTree>
    <p:extLst>
      <p:ext uri="{BB962C8B-B14F-4D97-AF65-F5344CB8AC3E}">
        <p14:creationId xmlns:p14="http://schemas.microsoft.com/office/powerpoint/2010/main" val="3748462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61326" y="694090"/>
            <a:ext cx="8543108" cy="958863"/>
          </a:xfrm>
        </p:spPr>
        <p:txBody>
          <a:bodyPr/>
          <a:lstStyle/>
          <a:p>
            <a:r>
              <a:rPr lang="en-US" sz="3600" dirty="0">
                <a:solidFill>
                  <a:srgbClr val="FF0000"/>
                </a:solidFill>
                <a:latin typeface="Cambria" panose="02040503050406030204" pitchFamily="18" charset="0"/>
              </a:rPr>
              <a:t>What Cell Reproduction Accomplishes?</a:t>
            </a:r>
          </a:p>
        </p:txBody>
      </p:sp>
      <p:sp>
        <p:nvSpPr>
          <p:cNvPr id="49154" name="Rectangle 2"/>
          <p:cNvSpPr>
            <a:spLocks noGrp="1" noChangeArrowheads="1"/>
          </p:cNvSpPr>
          <p:nvPr>
            <p:ph idx="1"/>
          </p:nvPr>
        </p:nvSpPr>
        <p:spPr>
          <a:xfrm>
            <a:off x="561326" y="1723291"/>
            <a:ext cx="8357088" cy="4691063"/>
          </a:xfrm>
        </p:spPr>
        <p:txBody>
          <a:bodyPr/>
          <a:lstStyle/>
          <a:p>
            <a:r>
              <a:rPr lang="en-US" b="1" dirty="0">
                <a:latin typeface="Cambria" panose="02040503050406030204" pitchFamily="18" charset="0"/>
              </a:rPr>
              <a:t>In summary, two kinds of cell division are involved in the lives of sexually reproducing organisms:</a:t>
            </a:r>
          </a:p>
          <a:p>
            <a:pPr marL="971550" lvl="1" indent="-514350">
              <a:buFont typeface="+mj-lt"/>
              <a:buAutoNum type="arabicPeriod"/>
            </a:pPr>
            <a:r>
              <a:rPr lang="en-US" sz="4000" b="1" dirty="0">
                <a:solidFill>
                  <a:srgbClr val="FF0000"/>
                </a:solidFill>
                <a:latin typeface="Cambria" panose="02040503050406030204" pitchFamily="18" charset="0"/>
              </a:rPr>
              <a:t>mitosis</a:t>
            </a:r>
            <a:r>
              <a:rPr lang="en-US" b="1" dirty="0">
                <a:latin typeface="Cambria" panose="02040503050406030204" pitchFamily="18" charset="0"/>
              </a:rPr>
              <a:t> for growth and maintenance and </a:t>
            </a:r>
          </a:p>
          <a:p>
            <a:pPr marL="971550" lvl="1" indent="-514350">
              <a:buFont typeface="+mj-lt"/>
              <a:buAutoNum type="arabicPeriod"/>
            </a:pPr>
            <a:r>
              <a:rPr lang="en-US" sz="4000" b="1" dirty="0">
                <a:latin typeface="Cambria" panose="02040503050406030204" pitchFamily="18" charset="0"/>
              </a:rPr>
              <a:t>meiosis</a:t>
            </a:r>
            <a:r>
              <a:rPr lang="en-US" b="1" dirty="0">
                <a:latin typeface="Cambria" panose="02040503050406030204" pitchFamily="18" charset="0"/>
              </a:rPr>
              <a:t> for reproduction.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808892" y="465490"/>
            <a:ext cx="8335108" cy="958863"/>
          </a:xfrm>
        </p:spPr>
        <p:txBody>
          <a:bodyPr/>
          <a:lstStyle/>
          <a:p>
            <a:r>
              <a:rPr lang="en-US" sz="4000" dirty="0">
                <a:solidFill>
                  <a:srgbClr val="FF0000"/>
                </a:solidFill>
                <a:latin typeface="Cambria" panose="02040503050406030204" pitchFamily="18" charset="0"/>
              </a:rPr>
              <a:t>Abnormal Numbers of Sex Chromosomes</a:t>
            </a:r>
          </a:p>
        </p:txBody>
      </p:sp>
      <p:sp>
        <p:nvSpPr>
          <p:cNvPr id="273411" name="Rectangle 3"/>
          <p:cNvSpPr>
            <a:spLocks noGrp="1" noChangeArrowheads="1"/>
          </p:cNvSpPr>
          <p:nvPr>
            <p:ph idx="1"/>
          </p:nvPr>
        </p:nvSpPr>
        <p:spPr>
          <a:xfrm>
            <a:off x="677008" y="1987062"/>
            <a:ext cx="7860324" cy="4189900"/>
          </a:xfrm>
        </p:spPr>
        <p:txBody>
          <a:bodyPr/>
          <a:lstStyle/>
          <a:p>
            <a:r>
              <a:rPr lang="en-US" b="1" dirty="0">
                <a:latin typeface="Cambria" panose="02040503050406030204" pitchFamily="18" charset="0"/>
              </a:rPr>
              <a:t>Nondisjunction in meiosis can lead to abnormal numbers of sex chromosomes, X and Y.</a:t>
            </a:r>
          </a:p>
          <a:p>
            <a:r>
              <a:rPr lang="en-US" b="1" dirty="0">
                <a:latin typeface="Cambria" panose="02040503050406030204" pitchFamily="18" charset="0"/>
              </a:rPr>
              <a:t>Unusual numbers of sex chromosomes seem to upset the genetic balance less than unusual numbers of autosomes.</a:t>
            </a:r>
          </a:p>
          <a:p>
            <a:r>
              <a:rPr lang="en-US" b="1" dirty="0">
                <a:latin typeface="Cambria" panose="02040503050406030204" pitchFamily="18" charset="0"/>
              </a:rPr>
              <a:t>Table 8.1 lists the most common human sex chromosome abnormalities.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a:latin typeface="Arial" charset="0"/>
              </a:rPr>
              <a:t>Table 8.1</a:t>
            </a:r>
            <a:endParaRPr lang="en-US" sz="1200" dirty="0">
              <a:latin typeface="Arial" charset="0"/>
            </a:endParaRPr>
          </a:p>
        </p:txBody>
      </p:sp>
      <p:pic>
        <p:nvPicPr>
          <p:cNvPr id="3" name="Picture 2" descr="08_T01AbnormalSexChrom-L.jpg"/>
          <p:cNvPicPr>
            <a:picLocks noChangeAspect="1"/>
          </p:cNvPicPr>
          <p:nvPr/>
        </p:nvPicPr>
        <p:blipFill>
          <a:blip r:embed="rId3"/>
          <a:stretch>
            <a:fillRect/>
          </a:stretch>
        </p:blipFill>
        <p:spPr>
          <a:xfrm>
            <a:off x="360847" y="582465"/>
            <a:ext cx="8546592" cy="1847088"/>
          </a:xfrm>
          <a:prstGeom prst="rect">
            <a:avLst/>
          </a:prstGeom>
        </p:spPr>
      </p:pic>
      <p:pic>
        <p:nvPicPr>
          <p:cNvPr id="1026" name="Picture 2" descr="Image result for Klinefelter syndr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791" y="2493765"/>
            <a:ext cx="4558467" cy="416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4365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791308" y="519383"/>
            <a:ext cx="8352692" cy="958863"/>
          </a:xfrm>
        </p:spPr>
        <p:txBody>
          <a:bodyPr/>
          <a:lstStyle/>
          <a:p>
            <a:r>
              <a:rPr lang="en-US" sz="4000" dirty="0">
                <a:solidFill>
                  <a:srgbClr val="FF0000"/>
                </a:solidFill>
              </a:rPr>
              <a:t>Evolution Connection: </a:t>
            </a:r>
            <a:br>
              <a:rPr lang="en-US" sz="4000" dirty="0">
                <a:solidFill>
                  <a:srgbClr val="FF0000"/>
                </a:solidFill>
              </a:rPr>
            </a:br>
            <a:r>
              <a:rPr lang="en-US" sz="4000" dirty="0">
                <a:solidFill>
                  <a:srgbClr val="FF0000"/>
                </a:solidFill>
              </a:rPr>
              <a:t>The Advantages of Sex</a:t>
            </a:r>
          </a:p>
        </p:txBody>
      </p:sp>
      <p:sp>
        <p:nvSpPr>
          <p:cNvPr id="277507" name="Rectangle 3"/>
          <p:cNvSpPr>
            <a:spLocks noGrp="1" noChangeArrowheads="1"/>
          </p:cNvSpPr>
          <p:nvPr>
            <p:ph idx="1"/>
          </p:nvPr>
        </p:nvSpPr>
        <p:spPr>
          <a:xfrm>
            <a:off x="712177" y="2171700"/>
            <a:ext cx="8118314" cy="4005262"/>
          </a:xfrm>
        </p:spPr>
        <p:txBody>
          <a:bodyPr/>
          <a:lstStyle/>
          <a:p>
            <a:r>
              <a:rPr lang="en-US" sz="2400" b="1" dirty="0">
                <a:latin typeface="Cambria" panose="02040503050406030204" pitchFamily="18" charset="0"/>
              </a:rPr>
              <a:t>Many species can reproduce both sexually and asexually.</a:t>
            </a:r>
          </a:p>
          <a:p>
            <a:r>
              <a:rPr lang="en-US" sz="2400" b="1" dirty="0">
                <a:latin typeface="Cambria" panose="02040503050406030204" pitchFamily="18" charset="0"/>
              </a:rPr>
              <a:t>Asexual reproduction</a:t>
            </a:r>
          </a:p>
          <a:p>
            <a:pPr lvl="1"/>
            <a:r>
              <a:rPr lang="en-US" sz="2400" b="1" dirty="0">
                <a:latin typeface="Cambria" panose="02040503050406030204" pitchFamily="18" charset="0"/>
              </a:rPr>
              <a:t>eliminates the need to expend energy forming gametes and copulating with a partner and</a:t>
            </a:r>
          </a:p>
          <a:p>
            <a:pPr lvl="1"/>
            <a:r>
              <a:rPr lang="en-US" sz="2400" b="1" dirty="0">
                <a:latin typeface="Cambria" panose="02040503050406030204" pitchFamily="18" charset="0"/>
              </a:rPr>
              <a:t>confers an evolutionary advantage when organisms are </a:t>
            </a:r>
          </a:p>
          <a:p>
            <a:pPr lvl="2"/>
            <a:r>
              <a:rPr lang="en-US" b="1" dirty="0">
                <a:latin typeface="Cambria" panose="02040503050406030204" pitchFamily="18" charset="0"/>
              </a:rPr>
              <a:t>sparsely distributed or</a:t>
            </a:r>
          </a:p>
          <a:p>
            <a:pPr lvl="2"/>
            <a:r>
              <a:rPr lang="en-US" b="1" dirty="0">
                <a:latin typeface="Cambria" panose="02040503050406030204" pitchFamily="18" charset="0"/>
              </a:rPr>
              <a:t>superbly suited to a stable environment.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703385" y="491868"/>
            <a:ext cx="8543108" cy="958863"/>
          </a:xfrm>
        </p:spPr>
        <p:txBody>
          <a:bodyPr/>
          <a:lstStyle/>
          <a:p>
            <a:r>
              <a:rPr lang="en-US" sz="4000" dirty="0">
                <a:solidFill>
                  <a:srgbClr val="FF0000"/>
                </a:solidFill>
                <a:latin typeface="Cambria" panose="02040503050406030204" pitchFamily="18" charset="0"/>
              </a:rPr>
              <a:t>Evolution Connection: </a:t>
            </a:r>
            <a:br>
              <a:rPr lang="en-US" sz="4000" dirty="0">
                <a:solidFill>
                  <a:srgbClr val="FF0000"/>
                </a:solidFill>
                <a:latin typeface="Cambria" panose="02040503050406030204" pitchFamily="18" charset="0"/>
              </a:rPr>
            </a:br>
            <a:r>
              <a:rPr lang="en-US" sz="4000" dirty="0">
                <a:solidFill>
                  <a:srgbClr val="FF0000"/>
                </a:solidFill>
                <a:latin typeface="Cambria" panose="02040503050406030204" pitchFamily="18" charset="0"/>
              </a:rPr>
              <a:t>The Advantages of Sex</a:t>
            </a:r>
          </a:p>
        </p:txBody>
      </p:sp>
      <p:sp>
        <p:nvSpPr>
          <p:cNvPr id="277507" name="Rectangle 3"/>
          <p:cNvSpPr>
            <a:spLocks noGrp="1" noChangeArrowheads="1"/>
          </p:cNvSpPr>
          <p:nvPr>
            <p:ph idx="1"/>
          </p:nvPr>
        </p:nvSpPr>
        <p:spPr>
          <a:xfrm>
            <a:off x="703385" y="2074985"/>
            <a:ext cx="8127106" cy="4101978"/>
          </a:xfrm>
        </p:spPr>
        <p:txBody>
          <a:bodyPr/>
          <a:lstStyle/>
          <a:p>
            <a:r>
              <a:rPr lang="en-US" b="1" dirty="0">
                <a:latin typeface="Cambria" panose="02040503050406030204" pitchFamily="18" charset="0"/>
              </a:rPr>
              <a:t>Sexual reproduction may convey an evolutionary advantage by</a:t>
            </a:r>
          </a:p>
          <a:p>
            <a:pPr lvl="1"/>
            <a:r>
              <a:rPr lang="en-US" b="1" dirty="0">
                <a:latin typeface="Cambria" panose="02040503050406030204" pitchFamily="18" charset="0"/>
              </a:rPr>
              <a:t>producing offspring of varied genetic makeup or</a:t>
            </a:r>
          </a:p>
          <a:p>
            <a:pPr lvl="1"/>
            <a:r>
              <a:rPr lang="en-US" b="1" dirty="0">
                <a:latin typeface="Cambria" panose="02040503050406030204" pitchFamily="18" charset="0"/>
              </a:rPr>
              <a:t>reducing the incidence of harmful genes more rapidly.</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096" y="582168"/>
            <a:ext cx="5321808" cy="5693664"/>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8.7-1a</a:t>
            </a:r>
          </a:p>
        </p:txBody>
      </p:sp>
      <p:sp>
        <p:nvSpPr>
          <p:cNvPr id="2" name="TextBox 1"/>
          <p:cNvSpPr txBox="1"/>
          <p:nvPr/>
        </p:nvSpPr>
        <p:spPr>
          <a:xfrm>
            <a:off x="3635827" y="650910"/>
            <a:ext cx="2186817" cy="461665"/>
          </a:xfrm>
          <a:prstGeom prst="rect">
            <a:avLst/>
          </a:prstGeom>
          <a:noFill/>
        </p:spPr>
        <p:txBody>
          <a:bodyPr wrap="none" rtlCol="0">
            <a:spAutoFit/>
          </a:bodyPr>
          <a:lstStyle/>
          <a:p>
            <a:pPr eaLnBrk="0" hangingPunct="0"/>
            <a:r>
              <a:rPr lang="en-US" b="1" dirty="0">
                <a:solidFill>
                  <a:srgbClr val="FFFFFF"/>
                </a:solidFill>
                <a:latin typeface="Arial" pitchFamily="34" charset="0"/>
                <a:ea typeface="ＭＳ Ｐゴシック" charset="0"/>
                <a:cs typeface="Arial" pitchFamily="34" charset="0"/>
              </a:rPr>
              <a:t>INTERPHASE</a:t>
            </a:r>
          </a:p>
        </p:txBody>
      </p:sp>
      <p:sp>
        <p:nvSpPr>
          <p:cNvPr id="4" name="TextBox 3"/>
          <p:cNvSpPr txBox="1"/>
          <p:nvPr/>
        </p:nvSpPr>
        <p:spPr>
          <a:xfrm rot="16200000">
            <a:off x="1774375" y="5823887"/>
            <a:ext cx="554960" cy="400110"/>
          </a:xfrm>
          <a:prstGeom prst="rect">
            <a:avLst/>
          </a:prstGeom>
          <a:noFill/>
        </p:spPr>
        <p:txBody>
          <a:bodyPr wrap="none" rtlCol="0">
            <a:spAutoFit/>
          </a:bodyPr>
          <a:lstStyle/>
          <a:p>
            <a:pPr eaLnBrk="0" hangingPunct="0"/>
            <a:r>
              <a:rPr lang="en-US" sz="2000" b="1" dirty="0">
                <a:solidFill>
                  <a:srgbClr val="000000"/>
                </a:solidFill>
                <a:latin typeface="Arial" pitchFamily="34" charset="0"/>
                <a:ea typeface="ＭＳ Ｐゴシック" charset="0"/>
                <a:cs typeface="Arial" pitchFamily="34" charset="0"/>
              </a:rPr>
              <a:t>LM</a:t>
            </a:r>
          </a:p>
        </p:txBody>
      </p:sp>
    </p:spTree>
    <p:extLst>
      <p:ext uri="{BB962C8B-B14F-4D97-AF65-F5344CB8AC3E}">
        <p14:creationId xmlns:p14="http://schemas.microsoft.com/office/powerpoint/2010/main" val="3189737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04216"/>
            <a:ext cx="8546592" cy="644956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8.7-2</a:t>
            </a:r>
          </a:p>
        </p:txBody>
      </p:sp>
      <p:sp>
        <p:nvSpPr>
          <p:cNvPr id="2" name="TextBox 1"/>
          <p:cNvSpPr txBox="1"/>
          <p:nvPr/>
        </p:nvSpPr>
        <p:spPr>
          <a:xfrm>
            <a:off x="869639" y="244493"/>
            <a:ext cx="1616661" cy="369332"/>
          </a:xfrm>
          <a:prstGeom prst="rect">
            <a:avLst/>
          </a:prstGeom>
          <a:noFill/>
        </p:spPr>
        <p:txBody>
          <a:bodyPr wrap="none" rtlCol="0">
            <a:spAutoFit/>
          </a:bodyPr>
          <a:lstStyle/>
          <a:p>
            <a:pPr eaLnBrk="0" hangingPunct="0"/>
            <a:r>
              <a:rPr lang="en-US" sz="1800" b="1" dirty="0">
                <a:solidFill>
                  <a:srgbClr val="FFFFFF"/>
                </a:solidFill>
                <a:latin typeface="Arial" pitchFamily="34" charset="0"/>
                <a:ea typeface="ＭＳ Ｐゴシック" charset="0"/>
                <a:cs typeface="Arial" pitchFamily="34" charset="0"/>
              </a:rPr>
              <a:t>METAPHASE</a:t>
            </a:r>
          </a:p>
        </p:txBody>
      </p:sp>
      <p:sp>
        <p:nvSpPr>
          <p:cNvPr id="5" name="TextBox 4"/>
          <p:cNvSpPr txBox="1"/>
          <p:nvPr/>
        </p:nvSpPr>
        <p:spPr>
          <a:xfrm>
            <a:off x="3816814" y="242316"/>
            <a:ext cx="1479892" cy="369332"/>
          </a:xfrm>
          <a:prstGeom prst="rect">
            <a:avLst/>
          </a:prstGeom>
          <a:noFill/>
        </p:spPr>
        <p:txBody>
          <a:bodyPr wrap="none" rtlCol="0">
            <a:spAutoFit/>
          </a:bodyPr>
          <a:lstStyle/>
          <a:p>
            <a:pPr eaLnBrk="0" hangingPunct="0"/>
            <a:r>
              <a:rPr lang="en-US" sz="1800" b="1" dirty="0">
                <a:solidFill>
                  <a:srgbClr val="FFFFFF"/>
                </a:solidFill>
                <a:latin typeface="Arial" pitchFamily="34" charset="0"/>
                <a:ea typeface="ＭＳ Ｐゴシック" charset="0"/>
                <a:cs typeface="Arial" pitchFamily="34" charset="0"/>
              </a:rPr>
              <a:t>ANAPHASE</a:t>
            </a:r>
          </a:p>
        </p:txBody>
      </p:sp>
      <p:sp>
        <p:nvSpPr>
          <p:cNvPr id="6" name="TextBox 5"/>
          <p:cNvSpPr txBox="1"/>
          <p:nvPr/>
        </p:nvSpPr>
        <p:spPr>
          <a:xfrm>
            <a:off x="6642069" y="247759"/>
            <a:ext cx="1595309" cy="369332"/>
          </a:xfrm>
          <a:prstGeom prst="rect">
            <a:avLst/>
          </a:prstGeom>
          <a:noFill/>
        </p:spPr>
        <p:txBody>
          <a:bodyPr wrap="none" rtlCol="0">
            <a:spAutoFit/>
          </a:bodyPr>
          <a:lstStyle/>
          <a:p>
            <a:pPr eaLnBrk="0" hangingPunct="0"/>
            <a:r>
              <a:rPr lang="en-US" sz="1800" b="1" dirty="0">
                <a:solidFill>
                  <a:srgbClr val="FFFFFF"/>
                </a:solidFill>
                <a:latin typeface="Arial" pitchFamily="34" charset="0"/>
                <a:ea typeface="ＭＳ Ｐゴシック" charset="0"/>
                <a:cs typeface="Arial" pitchFamily="34" charset="0"/>
              </a:rPr>
              <a:t>TELOPHASE</a:t>
            </a:r>
          </a:p>
        </p:txBody>
      </p:sp>
      <p:sp>
        <p:nvSpPr>
          <p:cNvPr id="4" name="TextBox 3"/>
          <p:cNvSpPr txBox="1"/>
          <p:nvPr/>
        </p:nvSpPr>
        <p:spPr>
          <a:xfrm>
            <a:off x="344424" y="3368040"/>
            <a:ext cx="2364750"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Condensed</a:t>
            </a:r>
          </a:p>
          <a:p>
            <a:pPr eaLnBrk="0" hangingPunct="0"/>
            <a:r>
              <a:rPr lang="en-US" sz="1800" b="1" dirty="0">
                <a:solidFill>
                  <a:srgbClr val="000000"/>
                </a:solidFill>
                <a:latin typeface="Arial" pitchFamily="34" charset="0"/>
                <a:ea typeface="ＭＳ Ｐゴシック" charset="0"/>
                <a:cs typeface="Arial" pitchFamily="34" charset="0"/>
              </a:rPr>
              <a:t>chromosomes align</a:t>
            </a:r>
          </a:p>
        </p:txBody>
      </p:sp>
      <p:sp>
        <p:nvSpPr>
          <p:cNvPr id="7" name="Freeform 6"/>
          <p:cNvSpPr/>
          <p:nvPr/>
        </p:nvSpPr>
        <p:spPr bwMode="auto">
          <a:xfrm>
            <a:off x="1390650" y="3149600"/>
            <a:ext cx="304800" cy="311150"/>
          </a:xfrm>
          <a:custGeom>
            <a:avLst/>
            <a:gdLst>
              <a:gd name="connsiteX0" fmla="*/ 0 w 304800"/>
              <a:gd name="connsiteY0" fmla="*/ 311150 h 311150"/>
              <a:gd name="connsiteX1" fmla="*/ 304800 w 304800"/>
              <a:gd name="connsiteY1" fmla="*/ 0 h 311150"/>
            </a:gdLst>
            <a:ahLst/>
            <a:cxnLst>
              <a:cxn ang="0">
                <a:pos x="connsiteX0" y="connsiteY0"/>
              </a:cxn>
              <a:cxn ang="0">
                <a:pos x="connsiteX1" y="connsiteY1"/>
              </a:cxn>
            </a:cxnLst>
            <a:rect l="l" t="t" r="r" b="b"/>
            <a:pathLst>
              <a:path w="304800" h="311150">
                <a:moveTo>
                  <a:pt x="0" y="311150"/>
                </a:moveTo>
                <a:lnTo>
                  <a:pt x="30480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9" name="TextBox 8"/>
          <p:cNvSpPr txBox="1"/>
          <p:nvPr/>
        </p:nvSpPr>
        <p:spPr>
          <a:xfrm>
            <a:off x="3240024" y="3368039"/>
            <a:ext cx="1762021"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Separated</a:t>
            </a:r>
          </a:p>
          <a:p>
            <a:pPr eaLnBrk="0" hangingPunct="0"/>
            <a:r>
              <a:rPr lang="en-US" sz="1800" b="1" dirty="0">
                <a:solidFill>
                  <a:srgbClr val="000000"/>
                </a:solidFill>
                <a:latin typeface="Arial" pitchFamily="34" charset="0"/>
                <a:ea typeface="ＭＳ Ｐゴシック" charset="0"/>
                <a:cs typeface="Arial" pitchFamily="34" charset="0"/>
              </a:rPr>
              <a:t>chromosomes</a:t>
            </a:r>
          </a:p>
        </p:txBody>
      </p:sp>
      <p:sp>
        <p:nvSpPr>
          <p:cNvPr id="8" name="Freeform 7"/>
          <p:cNvSpPr/>
          <p:nvPr/>
        </p:nvSpPr>
        <p:spPr bwMode="auto">
          <a:xfrm>
            <a:off x="4010025" y="2971800"/>
            <a:ext cx="796925" cy="469900"/>
          </a:xfrm>
          <a:custGeom>
            <a:avLst/>
            <a:gdLst>
              <a:gd name="connsiteX0" fmla="*/ 384175 w 796925"/>
              <a:gd name="connsiteY0" fmla="*/ 44450 h 469900"/>
              <a:gd name="connsiteX1" fmla="*/ 0 w 796925"/>
              <a:gd name="connsiteY1" fmla="*/ 469900 h 469900"/>
              <a:gd name="connsiteX2" fmla="*/ 796925 w 796925"/>
              <a:gd name="connsiteY2" fmla="*/ 0 h 469900"/>
            </a:gdLst>
            <a:ahLst/>
            <a:cxnLst>
              <a:cxn ang="0">
                <a:pos x="connsiteX0" y="connsiteY0"/>
              </a:cxn>
              <a:cxn ang="0">
                <a:pos x="connsiteX1" y="connsiteY1"/>
              </a:cxn>
              <a:cxn ang="0">
                <a:pos x="connsiteX2" y="connsiteY2"/>
              </a:cxn>
            </a:cxnLst>
            <a:rect l="l" t="t" r="r" b="b"/>
            <a:pathLst>
              <a:path w="796925" h="469900">
                <a:moveTo>
                  <a:pt x="384175" y="44450"/>
                </a:moveTo>
                <a:lnTo>
                  <a:pt x="0" y="469900"/>
                </a:lnTo>
                <a:lnTo>
                  <a:pt x="796925" y="0"/>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1" name="TextBox 10"/>
          <p:cNvSpPr txBox="1"/>
          <p:nvPr/>
        </p:nvSpPr>
        <p:spPr>
          <a:xfrm>
            <a:off x="6109506" y="856614"/>
            <a:ext cx="1184940" cy="882293"/>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Nuclear</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envelope</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forming</a:t>
            </a:r>
          </a:p>
        </p:txBody>
      </p:sp>
      <p:sp>
        <p:nvSpPr>
          <p:cNvPr id="12" name="TextBox 11"/>
          <p:cNvSpPr txBox="1"/>
          <p:nvPr/>
        </p:nvSpPr>
        <p:spPr>
          <a:xfrm>
            <a:off x="7384954" y="848813"/>
            <a:ext cx="1197764"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Cleavage</a:t>
            </a:r>
          </a:p>
          <a:p>
            <a:pPr eaLnBrk="0" hangingPunct="0"/>
            <a:r>
              <a:rPr lang="en-US" sz="1800" b="1" dirty="0">
                <a:solidFill>
                  <a:srgbClr val="000000"/>
                </a:solidFill>
                <a:latin typeface="Arial" pitchFamily="34" charset="0"/>
                <a:ea typeface="ＭＳ Ｐゴシック" charset="0"/>
                <a:cs typeface="Arial" pitchFamily="34" charset="0"/>
              </a:rPr>
              <a:t>furrow</a:t>
            </a:r>
          </a:p>
        </p:txBody>
      </p:sp>
      <p:sp>
        <p:nvSpPr>
          <p:cNvPr id="10" name="Freeform 9"/>
          <p:cNvSpPr/>
          <p:nvPr/>
        </p:nvSpPr>
        <p:spPr bwMode="auto">
          <a:xfrm>
            <a:off x="7397750" y="1419225"/>
            <a:ext cx="155575" cy="504825"/>
          </a:xfrm>
          <a:custGeom>
            <a:avLst/>
            <a:gdLst>
              <a:gd name="connsiteX0" fmla="*/ 155575 w 155575"/>
              <a:gd name="connsiteY0" fmla="*/ 0 h 504825"/>
              <a:gd name="connsiteX1" fmla="*/ 0 w 155575"/>
              <a:gd name="connsiteY1" fmla="*/ 504825 h 504825"/>
            </a:gdLst>
            <a:ahLst/>
            <a:cxnLst>
              <a:cxn ang="0">
                <a:pos x="connsiteX0" y="connsiteY0"/>
              </a:cxn>
              <a:cxn ang="0">
                <a:pos x="connsiteX1" y="connsiteY1"/>
              </a:cxn>
            </a:cxnLst>
            <a:rect l="l" t="t" r="r" b="b"/>
            <a:pathLst>
              <a:path w="155575" h="504825">
                <a:moveTo>
                  <a:pt x="155575" y="0"/>
                </a:moveTo>
                <a:lnTo>
                  <a:pt x="0" y="504825"/>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Freeform 12"/>
          <p:cNvSpPr/>
          <p:nvPr/>
        </p:nvSpPr>
        <p:spPr bwMode="auto">
          <a:xfrm>
            <a:off x="6791325" y="1689100"/>
            <a:ext cx="330200" cy="555625"/>
          </a:xfrm>
          <a:custGeom>
            <a:avLst/>
            <a:gdLst>
              <a:gd name="connsiteX0" fmla="*/ 0 w 330200"/>
              <a:gd name="connsiteY0" fmla="*/ 0 h 555625"/>
              <a:gd name="connsiteX1" fmla="*/ 330200 w 330200"/>
              <a:gd name="connsiteY1" fmla="*/ 555625 h 555625"/>
            </a:gdLst>
            <a:ahLst/>
            <a:cxnLst>
              <a:cxn ang="0">
                <a:pos x="connsiteX0" y="connsiteY0"/>
              </a:cxn>
              <a:cxn ang="0">
                <a:pos x="connsiteX1" y="connsiteY1"/>
              </a:cxn>
            </a:cxnLst>
            <a:rect l="l" t="t" r="r" b="b"/>
            <a:pathLst>
              <a:path w="330200" h="555625">
                <a:moveTo>
                  <a:pt x="0" y="0"/>
                </a:moveTo>
                <a:lnTo>
                  <a:pt x="330200" y="555625"/>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31897376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591056"/>
            <a:ext cx="8546592" cy="367588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8.15-1</a:t>
            </a:r>
          </a:p>
        </p:txBody>
      </p:sp>
      <p:sp>
        <p:nvSpPr>
          <p:cNvPr id="4" name="TextBox 2"/>
          <p:cNvSpPr txBox="1">
            <a:spLocks noChangeArrowheads="1"/>
          </p:cNvSpPr>
          <p:nvPr/>
        </p:nvSpPr>
        <p:spPr bwMode="auto">
          <a:xfrm>
            <a:off x="1853891" y="1636148"/>
            <a:ext cx="9448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MITOSIS</a:t>
            </a:r>
          </a:p>
        </p:txBody>
      </p:sp>
      <p:sp>
        <p:nvSpPr>
          <p:cNvPr id="5" name="TextBox 3"/>
          <p:cNvSpPr txBox="1">
            <a:spLocks noChangeArrowheads="1"/>
          </p:cNvSpPr>
          <p:nvPr/>
        </p:nvSpPr>
        <p:spPr bwMode="auto">
          <a:xfrm>
            <a:off x="368785" y="2102873"/>
            <a:ext cx="10515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Prophase</a:t>
            </a:r>
          </a:p>
        </p:txBody>
      </p:sp>
      <p:sp>
        <p:nvSpPr>
          <p:cNvPr id="6" name="TextBox 4"/>
          <p:cNvSpPr txBox="1">
            <a:spLocks noChangeArrowheads="1"/>
          </p:cNvSpPr>
          <p:nvPr/>
        </p:nvSpPr>
        <p:spPr bwMode="auto">
          <a:xfrm>
            <a:off x="579129" y="2480696"/>
            <a:ext cx="1449115"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Duplicated</a:t>
            </a:r>
          </a:p>
          <a:p>
            <a:pPr eaLnBrk="0" hangingPunct="0">
              <a:lnSpc>
                <a:spcPts val="2000"/>
              </a:lnSpc>
            </a:pPr>
            <a:r>
              <a:rPr lang="en-US" sz="1800" b="1" dirty="0">
                <a:solidFill>
                  <a:srgbClr val="000000"/>
                </a:solidFill>
                <a:latin typeface="Arial"/>
                <a:ea typeface="ＭＳ Ｐゴシック" charset="0"/>
              </a:rPr>
              <a:t>chromosome</a:t>
            </a:r>
          </a:p>
        </p:txBody>
      </p:sp>
      <p:sp>
        <p:nvSpPr>
          <p:cNvPr id="7" name="TextBox 6"/>
          <p:cNvSpPr txBox="1">
            <a:spLocks noChangeArrowheads="1"/>
          </p:cNvSpPr>
          <p:nvPr/>
        </p:nvSpPr>
        <p:spPr bwMode="auto">
          <a:xfrm>
            <a:off x="4323248" y="2091761"/>
            <a:ext cx="12150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Prophase </a:t>
            </a:r>
            <a:r>
              <a:rPr lang="en-US" sz="2000" b="1" dirty="0">
                <a:solidFill>
                  <a:srgbClr val="000000"/>
                </a:solidFill>
                <a:latin typeface="Times New Roman" pitchFamily="18" charset="0"/>
                <a:ea typeface="ＭＳ Ｐゴシック" charset="0"/>
                <a:cs typeface="Times New Roman" pitchFamily="18" charset="0"/>
              </a:rPr>
              <a:t>I</a:t>
            </a:r>
          </a:p>
        </p:txBody>
      </p:sp>
      <p:sp>
        <p:nvSpPr>
          <p:cNvPr id="8" name="TextBox 7"/>
          <p:cNvSpPr txBox="1">
            <a:spLocks noChangeArrowheads="1"/>
          </p:cNvSpPr>
          <p:nvPr/>
        </p:nvSpPr>
        <p:spPr bwMode="auto">
          <a:xfrm>
            <a:off x="6158397" y="1638529"/>
            <a:ext cx="9618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MEIOSIS</a:t>
            </a:r>
          </a:p>
        </p:txBody>
      </p:sp>
      <p:sp>
        <p:nvSpPr>
          <p:cNvPr id="9" name="TextBox 8"/>
          <p:cNvSpPr txBox="1">
            <a:spLocks noChangeArrowheads="1"/>
          </p:cNvSpPr>
          <p:nvPr/>
        </p:nvSpPr>
        <p:spPr bwMode="auto">
          <a:xfrm>
            <a:off x="7571274" y="2221144"/>
            <a:ext cx="1125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MEIOSIS </a:t>
            </a:r>
            <a:r>
              <a:rPr lang="en-US" sz="2000" b="1" dirty="0">
                <a:solidFill>
                  <a:srgbClr val="FFFFFF"/>
                </a:solidFill>
                <a:latin typeface="Times New Roman" pitchFamily="18" charset="0"/>
                <a:ea typeface="ＭＳ Ｐゴシック" charset="0"/>
                <a:cs typeface="Times New Roman" pitchFamily="18" charset="0"/>
              </a:rPr>
              <a:t>I</a:t>
            </a:r>
          </a:p>
        </p:txBody>
      </p:sp>
      <p:sp>
        <p:nvSpPr>
          <p:cNvPr id="10" name="TextBox 9"/>
          <p:cNvSpPr txBox="1">
            <a:spLocks noChangeArrowheads="1"/>
          </p:cNvSpPr>
          <p:nvPr/>
        </p:nvSpPr>
        <p:spPr bwMode="auto">
          <a:xfrm>
            <a:off x="4458979" y="2901384"/>
            <a:ext cx="164154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Homologous</a:t>
            </a:r>
          </a:p>
          <a:p>
            <a:pPr eaLnBrk="0" hangingPunct="0">
              <a:lnSpc>
                <a:spcPts val="2000"/>
              </a:lnSpc>
            </a:pPr>
            <a:r>
              <a:rPr lang="en-US" sz="1800" b="1" dirty="0">
                <a:solidFill>
                  <a:srgbClr val="000000"/>
                </a:solidFill>
                <a:latin typeface="Arial"/>
                <a:ea typeface="ＭＳ Ｐゴシック" charset="0"/>
              </a:rPr>
              <a:t>chromosomes</a:t>
            </a:r>
          </a:p>
          <a:p>
            <a:pPr eaLnBrk="0" hangingPunct="0">
              <a:lnSpc>
                <a:spcPts val="2000"/>
              </a:lnSpc>
            </a:pPr>
            <a:r>
              <a:rPr lang="en-US" sz="1800" b="1" dirty="0">
                <a:solidFill>
                  <a:srgbClr val="000000"/>
                </a:solidFill>
                <a:latin typeface="Arial"/>
                <a:ea typeface="ＭＳ Ｐゴシック" charset="0"/>
              </a:rPr>
              <a:t>come together.</a:t>
            </a:r>
          </a:p>
        </p:txBody>
      </p:sp>
      <p:sp>
        <p:nvSpPr>
          <p:cNvPr id="11" name="TextBox 12"/>
          <p:cNvSpPr txBox="1">
            <a:spLocks noChangeArrowheads="1"/>
          </p:cNvSpPr>
          <p:nvPr/>
        </p:nvSpPr>
        <p:spPr bwMode="auto">
          <a:xfrm>
            <a:off x="4318485" y="3770542"/>
            <a:ext cx="13561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Metaphase </a:t>
            </a:r>
            <a:r>
              <a:rPr lang="en-US" sz="2000" b="1" dirty="0">
                <a:solidFill>
                  <a:srgbClr val="000000"/>
                </a:solidFill>
                <a:latin typeface="Times New Roman" pitchFamily="18" charset="0"/>
                <a:ea typeface="ＭＳ Ｐゴシック" charset="0"/>
                <a:cs typeface="Times New Roman" pitchFamily="18" charset="0"/>
              </a:rPr>
              <a:t>I</a:t>
            </a:r>
          </a:p>
        </p:txBody>
      </p:sp>
      <p:sp>
        <p:nvSpPr>
          <p:cNvPr id="12" name="TextBox 13"/>
          <p:cNvSpPr txBox="1">
            <a:spLocks noChangeArrowheads="1"/>
          </p:cNvSpPr>
          <p:nvPr/>
        </p:nvSpPr>
        <p:spPr bwMode="auto">
          <a:xfrm>
            <a:off x="4458185" y="4363471"/>
            <a:ext cx="1410643"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Homologous</a:t>
            </a:r>
          </a:p>
          <a:p>
            <a:pPr eaLnBrk="0" hangingPunct="0">
              <a:lnSpc>
                <a:spcPts val="2000"/>
              </a:lnSpc>
            </a:pPr>
            <a:r>
              <a:rPr lang="en-US" sz="1800" b="1" dirty="0">
                <a:solidFill>
                  <a:srgbClr val="000000"/>
                </a:solidFill>
                <a:latin typeface="Arial"/>
                <a:ea typeface="ＭＳ Ｐゴシック" charset="0"/>
              </a:rPr>
              <a:t>pairs align.</a:t>
            </a:r>
          </a:p>
        </p:txBody>
      </p:sp>
      <p:sp>
        <p:nvSpPr>
          <p:cNvPr id="13" name="TextBox 15"/>
          <p:cNvSpPr txBox="1">
            <a:spLocks noChangeArrowheads="1"/>
          </p:cNvSpPr>
          <p:nvPr/>
        </p:nvSpPr>
        <p:spPr bwMode="auto">
          <a:xfrm>
            <a:off x="7251392" y="3157765"/>
            <a:ext cx="1513235"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Site of</a:t>
            </a:r>
          </a:p>
          <a:p>
            <a:pPr eaLnBrk="0" hangingPunct="0">
              <a:lnSpc>
                <a:spcPts val="2000"/>
              </a:lnSpc>
            </a:pPr>
            <a:r>
              <a:rPr lang="en-US" sz="1800" b="1" dirty="0">
                <a:solidFill>
                  <a:srgbClr val="000000"/>
                </a:solidFill>
                <a:latin typeface="Arial"/>
                <a:ea typeface="ＭＳ Ｐゴシック" charset="0"/>
              </a:rPr>
              <a:t>crossing over</a:t>
            </a:r>
          </a:p>
        </p:txBody>
      </p:sp>
      <p:sp>
        <p:nvSpPr>
          <p:cNvPr id="14" name="TextBox 17"/>
          <p:cNvSpPr txBox="1">
            <a:spLocks noChangeArrowheads="1"/>
          </p:cNvSpPr>
          <p:nvPr/>
        </p:nvSpPr>
        <p:spPr bwMode="auto">
          <a:xfrm>
            <a:off x="368785" y="3770542"/>
            <a:ext cx="11926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Metaphase</a:t>
            </a:r>
          </a:p>
        </p:txBody>
      </p:sp>
      <p:sp>
        <p:nvSpPr>
          <p:cNvPr id="15" name="TextBox 18"/>
          <p:cNvSpPr txBox="1">
            <a:spLocks noChangeArrowheads="1"/>
          </p:cNvSpPr>
          <p:nvPr/>
        </p:nvSpPr>
        <p:spPr bwMode="auto">
          <a:xfrm>
            <a:off x="428317" y="4287271"/>
            <a:ext cx="1615827"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Chromosomes</a:t>
            </a:r>
          </a:p>
          <a:p>
            <a:pPr eaLnBrk="0" hangingPunct="0">
              <a:lnSpc>
                <a:spcPts val="2000"/>
              </a:lnSpc>
            </a:pPr>
            <a:r>
              <a:rPr lang="en-US" sz="1800" b="1" dirty="0">
                <a:solidFill>
                  <a:srgbClr val="000000"/>
                </a:solidFill>
                <a:latin typeface="Arial"/>
                <a:ea typeface="ＭＳ Ｐゴシック" charset="0"/>
              </a:rPr>
              <a:t>align.</a:t>
            </a:r>
          </a:p>
        </p:txBody>
      </p:sp>
      <p:sp>
        <p:nvSpPr>
          <p:cNvPr id="16" name="Freeform 15"/>
          <p:cNvSpPr/>
          <p:nvPr/>
        </p:nvSpPr>
        <p:spPr bwMode="auto">
          <a:xfrm rot="-240000">
            <a:off x="6878014" y="3212010"/>
            <a:ext cx="332887" cy="88989"/>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8" name="Freeform 17"/>
          <p:cNvSpPr/>
          <p:nvPr/>
        </p:nvSpPr>
        <p:spPr>
          <a:xfrm rot="11403708">
            <a:off x="2461858" y="2782791"/>
            <a:ext cx="107602" cy="199844"/>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19" name="Freeform 18"/>
          <p:cNvSpPr/>
          <p:nvPr/>
        </p:nvSpPr>
        <p:spPr bwMode="auto">
          <a:xfrm>
            <a:off x="1790499" y="2591828"/>
            <a:ext cx="671396" cy="279957"/>
          </a:xfrm>
          <a:custGeom>
            <a:avLst/>
            <a:gdLst>
              <a:gd name="connsiteX0" fmla="*/ 0 w 576263"/>
              <a:gd name="connsiteY0" fmla="*/ 0 h 240506"/>
              <a:gd name="connsiteX1" fmla="*/ 576263 w 576263"/>
              <a:gd name="connsiteY1" fmla="*/ 240506 h 240506"/>
            </a:gdLst>
            <a:ahLst/>
            <a:cxnLst>
              <a:cxn ang="0">
                <a:pos x="connsiteX0" y="connsiteY0"/>
              </a:cxn>
              <a:cxn ang="0">
                <a:pos x="connsiteX1" y="connsiteY1"/>
              </a:cxn>
            </a:cxnLst>
            <a:rect l="l" t="t" r="r" b="b"/>
            <a:pathLst>
              <a:path w="576263" h="240506">
                <a:moveTo>
                  <a:pt x="0" y="0"/>
                </a:moveTo>
                <a:lnTo>
                  <a:pt x="576263" y="240506"/>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7537247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636776"/>
            <a:ext cx="8546592" cy="358444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8.15-2</a:t>
            </a:r>
          </a:p>
        </p:txBody>
      </p:sp>
      <p:sp>
        <p:nvSpPr>
          <p:cNvPr id="4" name="TextBox 2"/>
          <p:cNvSpPr txBox="1">
            <a:spLocks noChangeArrowheads="1"/>
          </p:cNvSpPr>
          <p:nvPr/>
        </p:nvSpPr>
        <p:spPr bwMode="auto">
          <a:xfrm>
            <a:off x="1640273" y="1678737"/>
            <a:ext cx="9448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FFFFFF"/>
                </a:solidFill>
                <a:latin typeface="Arial"/>
                <a:ea typeface="ＭＳ Ｐゴシック" charset="0"/>
              </a:rPr>
              <a:t>MITOSIS</a:t>
            </a:r>
          </a:p>
        </p:txBody>
      </p:sp>
      <p:sp>
        <p:nvSpPr>
          <p:cNvPr id="5" name="TextBox 3"/>
          <p:cNvSpPr txBox="1">
            <a:spLocks noChangeArrowheads="1"/>
          </p:cNvSpPr>
          <p:nvPr/>
        </p:nvSpPr>
        <p:spPr bwMode="auto">
          <a:xfrm>
            <a:off x="370272" y="2181973"/>
            <a:ext cx="1124219"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Anaphase</a:t>
            </a:r>
          </a:p>
          <a:p>
            <a:pPr eaLnBrk="0" hangingPunct="0">
              <a:lnSpc>
                <a:spcPts val="2000"/>
              </a:lnSpc>
            </a:pPr>
            <a:r>
              <a:rPr lang="en-US" sz="1800" b="1" dirty="0" err="1">
                <a:solidFill>
                  <a:srgbClr val="000000"/>
                </a:solidFill>
                <a:latin typeface="Arial"/>
                <a:ea typeface="ＭＳ Ｐゴシック" charset="0"/>
              </a:rPr>
              <a:t>Telophase</a:t>
            </a:r>
            <a:endParaRPr lang="en-US" sz="1800" b="1" dirty="0">
              <a:solidFill>
                <a:srgbClr val="000000"/>
              </a:solidFill>
              <a:latin typeface="Arial"/>
              <a:ea typeface="ＭＳ Ｐゴシック" charset="0"/>
            </a:endParaRPr>
          </a:p>
        </p:txBody>
      </p:sp>
      <p:sp>
        <p:nvSpPr>
          <p:cNvPr id="6" name="TextBox 5"/>
          <p:cNvSpPr txBox="1">
            <a:spLocks noChangeArrowheads="1"/>
          </p:cNvSpPr>
          <p:nvPr/>
        </p:nvSpPr>
        <p:spPr bwMode="auto">
          <a:xfrm>
            <a:off x="1753780" y="2963815"/>
            <a:ext cx="12439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a:solidFill>
                  <a:srgbClr val="000000"/>
                </a:solidFill>
                <a:latin typeface="Arial"/>
                <a:ea typeface="ＭＳ Ｐゴシック" charset="0"/>
              </a:rPr>
              <a:t>Sister</a:t>
            </a:r>
          </a:p>
          <a:p>
            <a:pPr algn="ctr" eaLnBrk="0" hangingPunct="0">
              <a:lnSpc>
                <a:spcPts val="2000"/>
              </a:lnSpc>
            </a:pPr>
            <a:r>
              <a:rPr lang="en-US" sz="1800" b="1" dirty="0">
                <a:solidFill>
                  <a:srgbClr val="000000"/>
                </a:solidFill>
                <a:latin typeface="Arial"/>
                <a:ea typeface="ＭＳ Ｐゴシック" charset="0"/>
              </a:rPr>
              <a:t>chromatids</a:t>
            </a:r>
          </a:p>
          <a:p>
            <a:pPr algn="ctr" eaLnBrk="0" hangingPunct="0">
              <a:lnSpc>
                <a:spcPts val="2000"/>
              </a:lnSpc>
            </a:pPr>
            <a:r>
              <a:rPr lang="en-US" sz="1800" b="1" dirty="0">
                <a:solidFill>
                  <a:srgbClr val="000000"/>
                </a:solidFill>
                <a:latin typeface="Arial"/>
                <a:ea typeface="ＭＳ Ｐゴシック" charset="0"/>
              </a:rPr>
              <a:t>separate.</a:t>
            </a:r>
          </a:p>
        </p:txBody>
      </p:sp>
      <p:sp>
        <p:nvSpPr>
          <p:cNvPr id="7" name="TextBox 8"/>
          <p:cNvSpPr txBox="1">
            <a:spLocks noChangeArrowheads="1"/>
          </p:cNvSpPr>
          <p:nvPr/>
        </p:nvSpPr>
        <p:spPr bwMode="auto">
          <a:xfrm>
            <a:off x="4089785" y="2174830"/>
            <a:ext cx="1278107"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Anaphase </a:t>
            </a:r>
            <a:r>
              <a:rPr lang="en-US" sz="2000" b="1" dirty="0">
                <a:solidFill>
                  <a:srgbClr val="000000"/>
                </a:solidFill>
                <a:latin typeface="Times New Roman" pitchFamily="18" charset="0"/>
                <a:ea typeface="ＭＳ Ｐゴシック" charset="0"/>
                <a:cs typeface="Times New Roman" pitchFamily="18" charset="0"/>
              </a:rPr>
              <a:t>I</a:t>
            </a:r>
          </a:p>
          <a:p>
            <a:pPr eaLnBrk="0" hangingPunct="0">
              <a:lnSpc>
                <a:spcPts val="2000"/>
              </a:lnSpc>
            </a:pPr>
            <a:r>
              <a:rPr lang="en-US" sz="1800" b="1" dirty="0" err="1">
                <a:solidFill>
                  <a:srgbClr val="000000"/>
                </a:solidFill>
                <a:latin typeface="Arial"/>
                <a:ea typeface="ＭＳ Ｐゴシック" charset="0"/>
              </a:rPr>
              <a:t>Telophase</a:t>
            </a:r>
            <a:r>
              <a:rPr lang="en-US" sz="1800" b="1" dirty="0">
                <a:solidFill>
                  <a:srgbClr val="000000"/>
                </a:solidFill>
                <a:latin typeface="Arial"/>
                <a:ea typeface="ＭＳ Ｐゴシック" charset="0"/>
              </a:rPr>
              <a:t> </a:t>
            </a:r>
            <a:r>
              <a:rPr lang="en-US" sz="2000" b="1" dirty="0">
                <a:solidFill>
                  <a:srgbClr val="000000"/>
                </a:solidFill>
                <a:latin typeface="Times New Roman" pitchFamily="18" charset="0"/>
                <a:ea typeface="ＭＳ Ｐゴシック" charset="0"/>
                <a:cs typeface="Times New Roman" pitchFamily="18" charset="0"/>
              </a:rPr>
              <a:t>I</a:t>
            </a:r>
          </a:p>
        </p:txBody>
      </p:sp>
      <p:sp>
        <p:nvSpPr>
          <p:cNvPr id="8" name="TextBox 10"/>
          <p:cNvSpPr txBox="1">
            <a:spLocks noChangeArrowheads="1"/>
          </p:cNvSpPr>
          <p:nvPr/>
        </p:nvSpPr>
        <p:spPr bwMode="auto">
          <a:xfrm>
            <a:off x="4077085" y="2931273"/>
            <a:ext cx="15773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Homologous</a:t>
            </a:r>
          </a:p>
          <a:p>
            <a:pPr eaLnBrk="0" hangingPunct="0">
              <a:lnSpc>
                <a:spcPts val="2000"/>
              </a:lnSpc>
            </a:pPr>
            <a:r>
              <a:rPr lang="en-US" sz="1800" b="1" dirty="0">
                <a:solidFill>
                  <a:srgbClr val="000000"/>
                </a:solidFill>
                <a:latin typeface="Arial"/>
                <a:ea typeface="ＭＳ Ｐゴシック" charset="0"/>
              </a:rPr>
              <a:t>chromosomes</a:t>
            </a:r>
          </a:p>
          <a:p>
            <a:pPr eaLnBrk="0" hangingPunct="0">
              <a:lnSpc>
                <a:spcPts val="2000"/>
              </a:lnSpc>
            </a:pPr>
            <a:r>
              <a:rPr lang="en-US" sz="1800" b="1" dirty="0">
                <a:solidFill>
                  <a:srgbClr val="000000"/>
                </a:solidFill>
                <a:latin typeface="Arial"/>
                <a:ea typeface="ＭＳ Ｐゴシック" charset="0"/>
              </a:rPr>
              <a:t>separate.</a:t>
            </a:r>
          </a:p>
        </p:txBody>
      </p:sp>
      <p:sp>
        <p:nvSpPr>
          <p:cNvPr id="9" name="TextBox 13"/>
          <p:cNvSpPr txBox="1">
            <a:spLocks noChangeArrowheads="1"/>
          </p:cNvSpPr>
          <p:nvPr/>
        </p:nvSpPr>
        <p:spPr bwMode="auto">
          <a:xfrm>
            <a:off x="4077085" y="4210798"/>
            <a:ext cx="12439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Sister</a:t>
            </a:r>
          </a:p>
          <a:p>
            <a:pPr eaLnBrk="0" hangingPunct="0">
              <a:lnSpc>
                <a:spcPts val="2000"/>
              </a:lnSpc>
            </a:pPr>
            <a:r>
              <a:rPr lang="en-US" sz="1800" b="1" dirty="0">
                <a:solidFill>
                  <a:srgbClr val="000000"/>
                </a:solidFill>
                <a:latin typeface="Arial"/>
                <a:ea typeface="ＭＳ Ｐゴシック" charset="0"/>
              </a:rPr>
              <a:t>chromatids</a:t>
            </a:r>
          </a:p>
          <a:p>
            <a:pPr eaLnBrk="0" hangingPunct="0">
              <a:lnSpc>
                <a:spcPts val="2000"/>
              </a:lnSpc>
            </a:pPr>
            <a:r>
              <a:rPr lang="en-US" sz="1800" b="1" dirty="0">
                <a:solidFill>
                  <a:srgbClr val="000000"/>
                </a:solidFill>
                <a:latin typeface="Arial"/>
                <a:ea typeface="ＭＳ Ｐゴシック" charset="0"/>
              </a:rPr>
              <a:t>separate.</a:t>
            </a:r>
          </a:p>
        </p:txBody>
      </p:sp>
      <p:sp>
        <p:nvSpPr>
          <p:cNvPr id="10" name="TextBox 16"/>
          <p:cNvSpPr txBox="1">
            <a:spLocks noChangeArrowheads="1"/>
          </p:cNvSpPr>
          <p:nvPr/>
        </p:nvSpPr>
        <p:spPr bwMode="auto">
          <a:xfrm>
            <a:off x="5951923" y="1678737"/>
            <a:ext cx="9618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FFFFFF"/>
                </a:solidFill>
                <a:latin typeface="Arial"/>
                <a:ea typeface="ＭＳ Ｐゴシック" charset="0"/>
              </a:rPr>
              <a:t>MEIOSIS</a:t>
            </a:r>
          </a:p>
        </p:txBody>
      </p:sp>
      <p:sp>
        <p:nvSpPr>
          <p:cNvPr id="11" name="TextBox 17"/>
          <p:cNvSpPr txBox="1">
            <a:spLocks noChangeArrowheads="1"/>
          </p:cNvSpPr>
          <p:nvPr/>
        </p:nvSpPr>
        <p:spPr bwMode="auto">
          <a:xfrm>
            <a:off x="7582285" y="2223791"/>
            <a:ext cx="1125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MEIOSIS </a:t>
            </a:r>
            <a:r>
              <a:rPr lang="en-US" sz="2000" b="1" dirty="0">
                <a:solidFill>
                  <a:srgbClr val="FFFFFF"/>
                </a:solidFill>
                <a:latin typeface="Times New Roman" pitchFamily="18" charset="0"/>
                <a:ea typeface="ＭＳ Ｐゴシック" charset="0"/>
                <a:cs typeface="Times New Roman" pitchFamily="18" charset="0"/>
              </a:rPr>
              <a:t>I</a:t>
            </a:r>
          </a:p>
        </p:txBody>
      </p:sp>
      <p:sp>
        <p:nvSpPr>
          <p:cNvPr id="12" name="TextBox 18"/>
          <p:cNvSpPr txBox="1">
            <a:spLocks noChangeArrowheads="1"/>
          </p:cNvSpPr>
          <p:nvPr/>
        </p:nvSpPr>
        <p:spPr bwMode="auto">
          <a:xfrm>
            <a:off x="1467235" y="3573419"/>
            <a:ext cx="2693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2</a:t>
            </a:r>
            <a:r>
              <a:rPr lang="en-US" sz="1800" b="1" i="1" dirty="0">
                <a:solidFill>
                  <a:srgbClr val="000000"/>
                </a:solidFill>
                <a:latin typeface="Arial"/>
                <a:ea typeface="ＭＳ Ｐゴシック" charset="0"/>
              </a:rPr>
              <a:t>n</a:t>
            </a:r>
          </a:p>
        </p:txBody>
      </p:sp>
      <p:sp>
        <p:nvSpPr>
          <p:cNvPr id="13" name="TextBox 19"/>
          <p:cNvSpPr txBox="1">
            <a:spLocks noChangeArrowheads="1"/>
          </p:cNvSpPr>
          <p:nvPr/>
        </p:nvSpPr>
        <p:spPr bwMode="auto">
          <a:xfrm>
            <a:off x="3494473" y="3573419"/>
            <a:ext cx="2693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2</a:t>
            </a:r>
            <a:r>
              <a:rPr lang="en-US" sz="1800" b="1" i="1" dirty="0">
                <a:solidFill>
                  <a:srgbClr val="000000"/>
                </a:solidFill>
                <a:latin typeface="Arial"/>
                <a:ea typeface="ＭＳ Ｐゴシック" charset="0"/>
              </a:rPr>
              <a:t>n</a:t>
            </a:r>
          </a:p>
        </p:txBody>
      </p:sp>
      <p:sp>
        <p:nvSpPr>
          <p:cNvPr id="14" name="TextBox 20"/>
          <p:cNvSpPr txBox="1">
            <a:spLocks noChangeArrowheads="1"/>
          </p:cNvSpPr>
          <p:nvPr/>
        </p:nvSpPr>
        <p:spPr bwMode="auto">
          <a:xfrm>
            <a:off x="7704522" y="3303542"/>
            <a:ext cx="846386"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Haploid</a:t>
            </a:r>
          </a:p>
          <a:p>
            <a:pPr eaLnBrk="0" hangingPunct="0">
              <a:lnSpc>
                <a:spcPts val="2000"/>
              </a:lnSpc>
            </a:pPr>
            <a:r>
              <a:rPr lang="en-US" sz="1800" b="1" i="1">
                <a:solidFill>
                  <a:srgbClr val="000000"/>
                </a:solidFill>
                <a:latin typeface="Arial"/>
                <a:ea typeface="ＭＳ Ｐゴシック" charset="0"/>
              </a:rPr>
              <a:t>n</a:t>
            </a:r>
            <a:r>
              <a:rPr lang="en-US" sz="1800" b="1">
                <a:solidFill>
                  <a:srgbClr val="000000"/>
                </a:solidFill>
                <a:latin typeface="Arial"/>
                <a:ea typeface="ＭＳ Ｐゴシック" charset="0"/>
              </a:rPr>
              <a:t> </a:t>
            </a:r>
            <a:r>
              <a:rPr lang="en-US" sz="1800" b="1">
                <a:solidFill>
                  <a:srgbClr val="000000"/>
                </a:solidFill>
                <a:latin typeface="Symbol"/>
                <a:ea typeface="ＭＳ Ｐゴシック" charset="0"/>
              </a:rPr>
              <a:t>=</a:t>
            </a:r>
            <a:r>
              <a:rPr lang="en-US" sz="1800" b="1">
                <a:solidFill>
                  <a:srgbClr val="000000"/>
                </a:solidFill>
                <a:latin typeface="Arial"/>
                <a:ea typeface="ＭＳ Ｐゴシック" charset="0"/>
              </a:rPr>
              <a:t> </a:t>
            </a:r>
            <a:r>
              <a:rPr lang="en-US" sz="1800" b="1" dirty="0">
                <a:solidFill>
                  <a:srgbClr val="000000"/>
                </a:solidFill>
                <a:latin typeface="Arial"/>
                <a:ea typeface="ＭＳ Ｐゴシック" charset="0"/>
              </a:rPr>
              <a:t>2</a:t>
            </a:r>
          </a:p>
        </p:txBody>
      </p:sp>
      <p:sp>
        <p:nvSpPr>
          <p:cNvPr id="15" name="TextBox 22"/>
          <p:cNvSpPr txBox="1">
            <a:spLocks noChangeArrowheads="1"/>
          </p:cNvSpPr>
          <p:nvPr/>
        </p:nvSpPr>
        <p:spPr bwMode="auto">
          <a:xfrm>
            <a:off x="7493385" y="3906542"/>
            <a:ext cx="1224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MEIOSIS </a:t>
            </a:r>
            <a:r>
              <a:rPr lang="en-US" sz="2000" b="1" dirty="0">
                <a:solidFill>
                  <a:srgbClr val="FFFFFF"/>
                </a:solidFill>
                <a:latin typeface="Times New Roman" pitchFamily="18" charset="0"/>
                <a:ea typeface="ＭＳ Ｐゴシック" charset="0"/>
                <a:cs typeface="Times New Roman" pitchFamily="18" charset="0"/>
              </a:rPr>
              <a:t>II</a:t>
            </a:r>
          </a:p>
        </p:txBody>
      </p:sp>
      <p:sp>
        <p:nvSpPr>
          <p:cNvPr id="16" name="TextBox 23"/>
          <p:cNvSpPr txBox="1">
            <a:spLocks noChangeArrowheads="1"/>
          </p:cNvSpPr>
          <p:nvPr/>
        </p:nvSpPr>
        <p:spPr bwMode="auto">
          <a:xfrm>
            <a:off x="5867785" y="4941050"/>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a:solidFill>
                  <a:srgbClr val="000000"/>
                </a:solidFill>
                <a:latin typeface="Arial"/>
                <a:ea typeface="ＭＳ Ｐゴシック" charset="0"/>
              </a:rPr>
              <a:t>n</a:t>
            </a:r>
          </a:p>
        </p:txBody>
      </p:sp>
      <p:sp>
        <p:nvSpPr>
          <p:cNvPr id="17" name="TextBox 25"/>
          <p:cNvSpPr txBox="1">
            <a:spLocks noChangeArrowheads="1"/>
          </p:cNvSpPr>
          <p:nvPr/>
        </p:nvSpPr>
        <p:spPr bwMode="auto">
          <a:xfrm>
            <a:off x="6471035" y="4941050"/>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a:solidFill>
                  <a:srgbClr val="000000"/>
                </a:solidFill>
                <a:latin typeface="Arial"/>
                <a:ea typeface="ＭＳ Ｐゴシック" charset="0"/>
              </a:rPr>
              <a:t>n</a:t>
            </a:r>
          </a:p>
        </p:txBody>
      </p:sp>
      <p:sp>
        <p:nvSpPr>
          <p:cNvPr id="18" name="TextBox 26"/>
          <p:cNvSpPr txBox="1">
            <a:spLocks noChangeArrowheads="1"/>
          </p:cNvSpPr>
          <p:nvPr/>
        </p:nvSpPr>
        <p:spPr bwMode="auto">
          <a:xfrm>
            <a:off x="7123498" y="4941050"/>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a:solidFill>
                  <a:srgbClr val="000000"/>
                </a:solidFill>
                <a:latin typeface="Arial"/>
                <a:ea typeface="ＭＳ Ｐゴシック" charset="0"/>
              </a:rPr>
              <a:t>n</a:t>
            </a:r>
          </a:p>
        </p:txBody>
      </p:sp>
      <p:sp>
        <p:nvSpPr>
          <p:cNvPr id="19" name="TextBox 27"/>
          <p:cNvSpPr txBox="1">
            <a:spLocks noChangeArrowheads="1"/>
          </p:cNvSpPr>
          <p:nvPr/>
        </p:nvSpPr>
        <p:spPr bwMode="auto">
          <a:xfrm>
            <a:off x="7748973" y="4941050"/>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a:solidFill>
                  <a:srgbClr val="000000"/>
                </a:solidFill>
                <a:latin typeface="Arial"/>
                <a:ea typeface="ＭＳ Ｐゴシック" charset="0"/>
              </a:rPr>
              <a:t>n</a:t>
            </a:r>
          </a:p>
        </p:txBody>
      </p:sp>
    </p:spTree>
    <p:extLst>
      <p:ext uri="{BB962C8B-B14F-4D97-AF65-F5344CB8AC3E}">
        <p14:creationId xmlns:p14="http://schemas.microsoft.com/office/powerpoint/2010/main" val="3200904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44" y="204216"/>
            <a:ext cx="7449312" cy="644956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a:latin typeface="Arial" charset="0"/>
              </a:rPr>
              <a:t>Figure 8.16-s3</a:t>
            </a:r>
            <a:endParaRPr lang="en-US" sz="1200" dirty="0">
              <a:latin typeface="Arial" charset="0"/>
            </a:endParaRPr>
          </a:p>
        </p:txBody>
      </p:sp>
      <p:sp>
        <p:nvSpPr>
          <p:cNvPr id="4" name="TextBox 2"/>
          <p:cNvSpPr txBox="1">
            <a:spLocks noChangeArrowheads="1"/>
          </p:cNvSpPr>
          <p:nvPr/>
        </p:nvSpPr>
        <p:spPr bwMode="auto">
          <a:xfrm>
            <a:off x="1820068" y="264298"/>
            <a:ext cx="16244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POSSIBILITY 1</a:t>
            </a:r>
          </a:p>
        </p:txBody>
      </p:sp>
      <p:sp>
        <p:nvSpPr>
          <p:cNvPr id="5" name="TextBox 3"/>
          <p:cNvSpPr txBox="1">
            <a:spLocks noChangeArrowheads="1"/>
          </p:cNvSpPr>
          <p:nvPr/>
        </p:nvSpPr>
        <p:spPr bwMode="auto">
          <a:xfrm>
            <a:off x="3497263" y="902472"/>
            <a:ext cx="2083071"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800"/>
              </a:lnSpc>
            </a:pPr>
            <a:r>
              <a:rPr lang="en-US" sz="1600" b="1" dirty="0">
                <a:solidFill>
                  <a:srgbClr val="000000"/>
                </a:solidFill>
                <a:latin typeface="Arial"/>
                <a:ea typeface="ＭＳ Ｐゴシック" charset="0"/>
              </a:rPr>
              <a:t>Two equally probable</a:t>
            </a:r>
          </a:p>
          <a:p>
            <a:pPr algn="ctr" eaLnBrk="0" hangingPunct="0">
              <a:lnSpc>
                <a:spcPts val="1800"/>
              </a:lnSpc>
            </a:pPr>
            <a:r>
              <a:rPr lang="en-US" sz="1600" b="1" dirty="0">
                <a:solidFill>
                  <a:srgbClr val="000000"/>
                </a:solidFill>
                <a:latin typeface="Arial"/>
                <a:ea typeface="ＭＳ Ｐゴシック" charset="0"/>
              </a:rPr>
              <a:t>arrangements of</a:t>
            </a:r>
          </a:p>
          <a:p>
            <a:pPr algn="ctr" eaLnBrk="0" hangingPunct="0">
              <a:lnSpc>
                <a:spcPts val="1800"/>
              </a:lnSpc>
            </a:pPr>
            <a:r>
              <a:rPr lang="en-US" sz="1600" b="1" dirty="0">
                <a:solidFill>
                  <a:srgbClr val="000000"/>
                </a:solidFill>
                <a:latin typeface="Arial"/>
                <a:ea typeface="ＭＳ Ｐゴシック" charset="0"/>
              </a:rPr>
              <a:t>chromosomes</a:t>
            </a:r>
          </a:p>
          <a:p>
            <a:pPr algn="ctr" eaLnBrk="0" hangingPunct="0">
              <a:lnSpc>
                <a:spcPts val="1800"/>
              </a:lnSpc>
            </a:pPr>
            <a:r>
              <a:rPr lang="en-US" sz="1600" b="1" dirty="0">
                <a:solidFill>
                  <a:srgbClr val="000000"/>
                </a:solidFill>
                <a:latin typeface="Arial"/>
                <a:ea typeface="ＭＳ Ｐゴシック" charset="0"/>
              </a:rPr>
              <a:t>at metaphase of</a:t>
            </a:r>
          </a:p>
          <a:p>
            <a:pPr algn="ctr" eaLnBrk="0" hangingPunct="0">
              <a:lnSpc>
                <a:spcPts val="1800"/>
              </a:lnSpc>
            </a:pPr>
            <a:r>
              <a:rPr lang="en-US" sz="1600" b="1" dirty="0">
                <a:solidFill>
                  <a:srgbClr val="000000"/>
                </a:solidFill>
                <a:latin typeface="Arial"/>
                <a:ea typeface="ＭＳ Ｐゴシック" charset="0"/>
              </a:rPr>
              <a:t>meiosis </a:t>
            </a:r>
            <a:r>
              <a:rPr lang="en-US" sz="1600" b="1" dirty="0">
                <a:solidFill>
                  <a:srgbClr val="000000"/>
                </a:solidFill>
                <a:latin typeface="Times New Roman" pitchFamily="18" charset="0"/>
                <a:ea typeface="ＭＳ Ｐゴシック" charset="0"/>
                <a:cs typeface="Times New Roman" pitchFamily="18" charset="0"/>
              </a:rPr>
              <a:t>I</a:t>
            </a:r>
          </a:p>
        </p:txBody>
      </p:sp>
      <p:sp>
        <p:nvSpPr>
          <p:cNvPr id="6" name="TextBox 8"/>
          <p:cNvSpPr txBox="1">
            <a:spLocks noChangeArrowheads="1"/>
          </p:cNvSpPr>
          <p:nvPr/>
        </p:nvSpPr>
        <p:spPr bwMode="auto">
          <a:xfrm>
            <a:off x="5725318" y="264298"/>
            <a:ext cx="16244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POSSIBILITY 2</a:t>
            </a:r>
          </a:p>
        </p:txBody>
      </p:sp>
      <p:sp>
        <p:nvSpPr>
          <p:cNvPr id="7" name="TextBox 9"/>
          <p:cNvSpPr txBox="1">
            <a:spLocks noChangeArrowheads="1"/>
          </p:cNvSpPr>
          <p:nvPr/>
        </p:nvSpPr>
        <p:spPr bwMode="auto">
          <a:xfrm>
            <a:off x="4015355" y="3062286"/>
            <a:ext cx="1059584"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800"/>
              </a:lnSpc>
            </a:pPr>
            <a:r>
              <a:rPr lang="en-US" sz="1600" b="1" dirty="0">
                <a:solidFill>
                  <a:srgbClr val="000000"/>
                </a:solidFill>
                <a:latin typeface="Arial"/>
                <a:ea typeface="ＭＳ Ｐゴシック" charset="0"/>
              </a:rPr>
              <a:t>Metaphase</a:t>
            </a:r>
          </a:p>
          <a:p>
            <a:pPr algn="ctr" eaLnBrk="0" hangingPunct="0">
              <a:lnSpc>
                <a:spcPts val="1800"/>
              </a:lnSpc>
            </a:pPr>
            <a:r>
              <a:rPr lang="en-US" sz="1600" b="1" dirty="0">
                <a:solidFill>
                  <a:srgbClr val="000000"/>
                </a:solidFill>
                <a:latin typeface="Arial"/>
                <a:ea typeface="ＭＳ Ｐゴシック" charset="0"/>
              </a:rPr>
              <a:t>of</a:t>
            </a:r>
          </a:p>
          <a:p>
            <a:pPr algn="ctr" eaLnBrk="0" hangingPunct="0">
              <a:lnSpc>
                <a:spcPts val="1800"/>
              </a:lnSpc>
            </a:pPr>
            <a:r>
              <a:rPr lang="en-US" sz="1600" b="1" dirty="0">
                <a:solidFill>
                  <a:srgbClr val="000000"/>
                </a:solidFill>
                <a:latin typeface="Arial"/>
                <a:ea typeface="ＭＳ Ｐゴシック" charset="0"/>
              </a:rPr>
              <a:t>meiosis </a:t>
            </a:r>
            <a:r>
              <a:rPr lang="en-US" sz="1600" b="1" dirty="0">
                <a:solidFill>
                  <a:srgbClr val="000000"/>
                </a:solidFill>
                <a:latin typeface="Times New Roman" pitchFamily="18" charset="0"/>
                <a:ea typeface="ＭＳ Ｐゴシック" charset="0"/>
                <a:cs typeface="Times New Roman" pitchFamily="18" charset="0"/>
              </a:rPr>
              <a:t>II</a:t>
            </a:r>
          </a:p>
        </p:txBody>
      </p:sp>
      <p:sp>
        <p:nvSpPr>
          <p:cNvPr id="8" name="TextBox 12"/>
          <p:cNvSpPr txBox="1">
            <a:spLocks noChangeArrowheads="1"/>
          </p:cNvSpPr>
          <p:nvPr/>
        </p:nvSpPr>
        <p:spPr bwMode="auto">
          <a:xfrm>
            <a:off x="4117759" y="4726940"/>
            <a:ext cx="8672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Gametes</a:t>
            </a:r>
          </a:p>
        </p:txBody>
      </p:sp>
      <p:sp>
        <p:nvSpPr>
          <p:cNvPr id="9" name="TextBox 13"/>
          <p:cNvSpPr txBox="1">
            <a:spLocks noChangeArrowheads="1"/>
          </p:cNvSpPr>
          <p:nvPr/>
        </p:nvSpPr>
        <p:spPr bwMode="auto">
          <a:xfrm>
            <a:off x="1118972" y="5480209"/>
            <a:ext cx="14250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Combination a</a:t>
            </a:r>
          </a:p>
        </p:txBody>
      </p:sp>
      <p:sp>
        <p:nvSpPr>
          <p:cNvPr id="10" name="TextBox 14"/>
          <p:cNvSpPr txBox="1">
            <a:spLocks noChangeArrowheads="1"/>
          </p:cNvSpPr>
          <p:nvPr/>
        </p:nvSpPr>
        <p:spPr bwMode="auto">
          <a:xfrm>
            <a:off x="4966278" y="5480209"/>
            <a:ext cx="14250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Combination c</a:t>
            </a:r>
          </a:p>
        </p:txBody>
      </p:sp>
      <p:sp>
        <p:nvSpPr>
          <p:cNvPr id="11" name="TextBox 15"/>
          <p:cNvSpPr txBox="1">
            <a:spLocks noChangeArrowheads="1"/>
          </p:cNvSpPr>
          <p:nvPr/>
        </p:nvSpPr>
        <p:spPr bwMode="auto">
          <a:xfrm>
            <a:off x="1086429" y="6132670"/>
            <a:ext cx="69016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800"/>
              </a:lnSpc>
            </a:pPr>
            <a:r>
              <a:rPr lang="en-US" sz="1600" b="1" dirty="0">
                <a:solidFill>
                  <a:srgbClr val="000000"/>
                </a:solidFill>
                <a:latin typeface="Arial"/>
                <a:ea typeface="ＭＳ Ｐゴシック" charset="0"/>
              </a:rPr>
              <a:t>Because possibilities 1 and 2 are equally likely, the four possible types</a:t>
            </a:r>
          </a:p>
          <a:p>
            <a:pPr algn="ctr" eaLnBrk="0" hangingPunct="0">
              <a:lnSpc>
                <a:spcPts val="1800"/>
              </a:lnSpc>
            </a:pPr>
            <a:r>
              <a:rPr lang="en-US" sz="1600" b="1" dirty="0">
                <a:solidFill>
                  <a:srgbClr val="000000"/>
                </a:solidFill>
                <a:latin typeface="Arial"/>
                <a:ea typeface="ＭＳ Ｐゴシック" charset="0"/>
              </a:rPr>
              <a:t>of gametes will be made in approximately equal numbers.</a:t>
            </a:r>
          </a:p>
        </p:txBody>
      </p:sp>
      <p:sp>
        <p:nvSpPr>
          <p:cNvPr id="12" name="TextBox 13"/>
          <p:cNvSpPr txBox="1">
            <a:spLocks noChangeArrowheads="1"/>
          </p:cNvSpPr>
          <p:nvPr/>
        </p:nvSpPr>
        <p:spPr bwMode="auto">
          <a:xfrm>
            <a:off x="2687073" y="5481162"/>
            <a:ext cx="14362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Combination b</a:t>
            </a:r>
          </a:p>
        </p:txBody>
      </p:sp>
      <p:sp>
        <p:nvSpPr>
          <p:cNvPr id="13" name="TextBox 14"/>
          <p:cNvSpPr txBox="1">
            <a:spLocks noChangeArrowheads="1"/>
          </p:cNvSpPr>
          <p:nvPr/>
        </p:nvSpPr>
        <p:spPr bwMode="auto">
          <a:xfrm>
            <a:off x="6529462" y="5482589"/>
            <a:ext cx="14362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Combination d</a:t>
            </a:r>
          </a:p>
        </p:txBody>
      </p:sp>
      <p:grpSp>
        <p:nvGrpSpPr>
          <p:cNvPr id="2" name="Group 1"/>
          <p:cNvGrpSpPr/>
          <p:nvPr/>
        </p:nvGrpSpPr>
        <p:grpSpPr>
          <a:xfrm>
            <a:off x="1188764" y="5162550"/>
            <a:ext cx="1344168" cy="310114"/>
            <a:chOff x="1188764" y="5162550"/>
            <a:chExt cx="1344168" cy="310114"/>
          </a:xfrm>
        </p:grpSpPr>
        <p:sp>
          <p:nvSpPr>
            <p:cNvPr id="15" name="Freeform 14"/>
            <p:cNvSpPr/>
            <p:nvPr/>
          </p:nvSpPr>
          <p:spPr>
            <a:xfrm rot="5400000">
              <a:off x="1774225" y="4577089"/>
              <a:ext cx="173245" cy="1344168"/>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16" name="Freeform 15"/>
            <p:cNvSpPr/>
            <p:nvPr/>
          </p:nvSpPr>
          <p:spPr>
            <a:xfrm rot="5400000">
              <a:off x="1789156" y="5404084"/>
              <a:ext cx="137160" cy="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grpSp>
        <p:nvGrpSpPr>
          <p:cNvPr id="18" name="Group 17"/>
          <p:cNvGrpSpPr/>
          <p:nvPr/>
        </p:nvGrpSpPr>
        <p:grpSpPr>
          <a:xfrm>
            <a:off x="2693423" y="5162550"/>
            <a:ext cx="1344168" cy="310114"/>
            <a:chOff x="1188764" y="5162550"/>
            <a:chExt cx="1344168" cy="310114"/>
          </a:xfrm>
        </p:grpSpPr>
        <p:sp>
          <p:nvSpPr>
            <p:cNvPr id="19" name="Freeform 18"/>
            <p:cNvSpPr/>
            <p:nvPr/>
          </p:nvSpPr>
          <p:spPr>
            <a:xfrm rot="5400000">
              <a:off x="1774225" y="4577089"/>
              <a:ext cx="173245" cy="1344168"/>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0" name="Freeform 19"/>
            <p:cNvSpPr/>
            <p:nvPr/>
          </p:nvSpPr>
          <p:spPr>
            <a:xfrm rot="5400000">
              <a:off x="1789156" y="5404084"/>
              <a:ext cx="137160" cy="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grpSp>
        <p:nvGrpSpPr>
          <p:cNvPr id="21" name="Group 20"/>
          <p:cNvGrpSpPr/>
          <p:nvPr/>
        </p:nvGrpSpPr>
        <p:grpSpPr>
          <a:xfrm>
            <a:off x="5023397" y="5162274"/>
            <a:ext cx="1344168" cy="310114"/>
            <a:chOff x="1188764" y="5162550"/>
            <a:chExt cx="1344168" cy="310114"/>
          </a:xfrm>
        </p:grpSpPr>
        <p:sp>
          <p:nvSpPr>
            <p:cNvPr id="22" name="Freeform 21"/>
            <p:cNvSpPr/>
            <p:nvPr/>
          </p:nvSpPr>
          <p:spPr>
            <a:xfrm rot="5400000">
              <a:off x="1774225" y="4577089"/>
              <a:ext cx="173245" cy="1344168"/>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3" name="Freeform 22"/>
            <p:cNvSpPr/>
            <p:nvPr/>
          </p:nvSpPr>
          <p:spPr>
            <a:xfrm rot="5400000">
              <a:off x="1789156" y="5404084"/>
              <a:ext cx="137160" cy="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grpSp>
        <p:nvGrpSpPr>
          <p:cNvPr id="24" name="Group 23"/>
          <p:cNvGrpSpPr/>
          <p:nvPr/>
        </p:nvGrpSpPr>
        <p:grpSpPr>
          <a:xfrm>
            <a:off x="6544723" y="5162274"/>
            <a:ext cx="1344168" cy="310114"/>
            <a:chOff x="1188764" y="5162550"/>
            <a:chExt cx="1344168" cy="310114"/>
          </a:xfrm>
        </p:grpSpPr>
        <p:sp>
          <p:nvSpPr>
            <p:cNvPr id="25" name="Freeform 24"/>
            <p:cNvSpPr/>
            <p:nvPr/>
          </p:nvSpPr>
          <p:spPr>
            <a:xfrm rot="5400000">
              <a:off x="1774225" y="4577089"/>
              <a:ext cx="173245" cy="1344168"/>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6" name="Freeform 25"/>
            <p:cNvSpPr/>
            <p:nvPr/>
          </p:nvSpPr>
          <p:spPr>
            <a:xfrm rot="5400000">
              <a:off x="1789156" y="5404084"/>
              <a:ext cx="137160" cy="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sp>
        <p:nvSpPr>
          <p:cNvPr id="28" name="Freeform 27"/>
          <p:cNvSpPr/>
          <p:nvPr/>
        </p:nvSpPr>
        <p:spPr>
          <a:xfrm rot="5400000">
            <a:off x="4466924" y="2465076"/>
            <a:ext cx="173245" cy="6869154"/>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9" name="Freeform 28"/>
          <p:cNvSpPr/>
          <p:nvPr/>
        </p:nvSpPr>
        <p:spPr>
          <a:xfrm rot="5400000">
            <a:off x="4478591" y="6057739"/>
            <a:ext cx="137160" cy="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Tree>
    <p:extLst>
      <p:ext uri="{BB962C8B-B14F-4D97-AF65-F5344CB8AC3E}">
        <p14:creationId xmlns:p14="http://schemas.microsoft.com/office/powerpoint/2010/main" val="8225039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426720"/>
            <a:ext cx="8546592" cy="6004560"/>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8.20-s3</a:t>
            </a:r>
          </a:p>
        </p:txBody>
      </p:sp>
      <p:sp>
        <p:nvSpPr>
          <p:cNvPr id="4" name="TextBox 3"/>
          <p:cNvSpPr txBox="1"/>
          <p:nvPr/>
        </p:nvSpPr>
        <p:spPr>
          <a:xfrm>
            <a:off x="538099" y="490465"/>
            <a:ext cx="3702937" cy="290977"/>
          </a:xfrm>
          <a:prstGeom prst="rect">
            <a:avLst/>
          </a:prstGeom>
          <a:noFill/>
        </p:spPr>
        <p:txBody>
          <a:bodyPr wrap="none" lIns="0" tIns="0" rIns="0" bIns="0">
            <a:spAutoFit/>
          </a:bodyPr>
          <a:lstStyle/>
          <a:p>
            <a:pPr eaLnBrk="0" fontAlgn="auto" hangingPunct="0">
              <a:spcBef>
                <a:spcPts val="0"/>
              </a:spcBef>
              <a:spcAft>
                <a:spcPts val="0"/>
              </a:spcAft>
              <a:defRPr/>
            </a:pPr>
            <a:r>
              <a:rPr lang="en-US" sz="1891" b="1" dirty="0">
                <a:solidFill>
                  <a:srgbClr val="FFFFFF"/>
                </a:solidFill>
                <a:latin typeface="Arial"/>
                <a:ea typeface="ＭＳ Ｐゴシック" charset="0"/>
              </a:rPr>
              <a:t>NONDISJUNCTION IN MEIOSIS </a:t>
            </a:r>
            <a:r>
              <a:rPr lang="en-US" sz="1891" b="1" dirty="0">
                <a:solidFill>
                  <a:srgbClr val="FFFFFF"/>
                </a:solidFill>
                <a:latin typeface="Times New Roman" pitchFamily="18" charset="0"/>
                <a:ea typeface="ＭＳ Ｐゴシック" charset="0"/>
                <a:cs typeface="Times New Roman" pitchFamily="18" charset="0"/>
              </a:rPr>
              <a:t>I</a:t>
            </a:r>
          </a:p>
        </p:txBody>
      </p:sp>
      <p:sp>
        <p:nvSpPr>
          <p:cNvPr id="5" name="TextBox 3"/>
          <p:cNvSpPr txBox="1">
            <a:spLocks noChangeArrowheads="1"/>
          </p:cNvSpPr>
          <p:nvPr/>
        </p:nvSpPr>
        <p:spPr bwMode="auto">
          <a:xfrm>
            <a:off x="339662" y="1124670"/>
            <a:ext cx="1000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Meiosis </a:t>
            </a:r>
            <a:r>
              <a:rPr lang="en-US" sz="1800" b="1" dirty="0">
                <a:solidFill>
                  <a:srgbClr val="000000"/>
                </a:solidFill>
                <a:latin typeface="Times New Roman" pitchFamily="18" charset="0"/>
                <a:ea typeface="ＭＳ Ｐゴシック" charset="0"/>
                <a:cs typeface="Times New Roman" pitchFamily="18" charset="0"/>
              </a:rPr>
              <a:t>I</a:t>
            </a:r>
          </a:p>
        </p:txBody>
      </p:sp>
      <p:sp>
        <p:nvSpPr>
          <p:cNvPr id="6" name="TextBox 5"/>
          <p:cNvSpPr txBox="1"/>
          <p:nvPr/>
        </p:nvSpPr>
        <p:spPr>
          <a:xfrm>
            <a:off x="4871181" y="488082"/>
            <a:ext cx="3824765" cy="290977"/>
          </a:xfrm>
          <a:prstGeom prst="rect">
            <a:avLst/>
          </a:prstGeom>
          <a:noFill/>
        </p:spPr>
        <p:txBody>
          <a:bodyPr wrap="none" lIns="0" tIns="0" rIns="0" bIns="0">
            <a:spAutoFit/>
          </a:bodyPr>
          <a:lstStyle/>
          <a:p>
            <a:pPr eaLnBrk="0" fontAlgn="auto" hangingPunct="0">
              <a:spcBef>
                <a:spcPts val="0"/>
              </a:spcBef>
              <a:spcAft>
                <a:spcPts val="0"/>
              </a:spcAft>
              <a:defRPr/>
            </a:pPr>
            <a:r>
              <a:rPr lang="en-US" sz="1891" b="1" dirty="0">
                <a:solidFill>
                  <a:srgbClr val="FFFFFF"/>
                </a:solidFill>
                <a:latin typeface="Arial"/>
                <a:ea typeface="ＭＳ Ｐゴシック" charset="0"/>
              </a:rPr>
              <a:t>NONDISJUNCTION IN MEIOSIS </a:t>
            </a:r>
            <a:r>
              <a:rPr lang="en-US" sz="1891" b="1" dirty="0">
                <a:solidFill>
                  <a:srgbClr val="FFFFFF"/>
                </a:solidFill>
                <a:latin typeface="Times New Roman" pitchFamily="18" charset="0"/>
                <a:ea typeface="ＭＳ Ｐゴシック" charset="0"/>
                <a:cs typeface="Times New Roman" pitchFamily="18" charset="0"/>
              </a:rPr>
              <a:t>II</a:t>
            </a:r>
          </a:p>
        </p:txBody>
      </p:sp>
      <p:sp>
        <p:nvSpPr>
          <p:cNvPr id="7" name="TextBox 5"/>
          <p:cNvSpPr txBox="1">
            <a:spLocks noChangeArrowheads="1"/>
          </p:cNvSpPr>
          <p:nvPr/>
        </p:nvSpPr>
        <p:spPr bwMode="auto">
          <a:xfrm>
            <a:off x="3392425" y="1619174"/>
            <a:ext cx="169277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Homologous</a:t>
            </a:r>
          </a:p>
          <a:p>
            <a:pPr eaLnBrk="0" hangingPunct="0">
              <a:lnSpc>
                <a:spcPts val="2000"/>
              </a:lnSpc>
            </a:pPr>
            <a:r>
              <a:rPr lang="en-US" sz="1800" b="1" dirty="0">
                <a:solidFill>
                  <a:srgbClr val="000000"/>
                </a:solidFill>
                <a:latin typeface="Arial"/>
                <a:ea typeface="ＭＳ Ｐゴシック" charset="0"/>
              </a:rPr>
              <a:t>chromosomes</a:t>
            </a:r>
          </a:p>
          <a:p>
            <a:pPr eaLnBrk="0" hangingPunct="0">
              <a:lnSpc>
                <a:spcPts val="2000"/>
              </a:lnSpc>
            </a:pPr>
            <a:r>
              <a:rPr lang="en-US" sz="1800" b="1" dirty="0">
                <a:solidFill>
                  <a:srgbClr val="000000"/>
                </a:solidFill>
                <a:latin typeface="Arial"/>
                <a:ea typeface="ＭＳ Ｐゴシック" charset="0"/>
              </a:rPr>
              <a:t>fail to separate.</a:t>
            </a:r>
          </a:p>
        </p:txBody>
      </p:sp>
      <p:sp>
        <p:nvSpPr>
          <p:cNvPr id="8" name="TextBox 8"/>
          <p:cNvSpPr txBox="1">
            <a:spLocks noChangeArrowheads="1"/>
          </p:cNvSpPr>
          <p:nvPr/>
        </p:nvSpPr>
        <p:spPr bwMode="auto">
          <a:xfrm>
            <a:off x="337692" y="2703072"/>
            <a:ext cx="10900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Meiosis </a:t>
            </a:r>
            <a:r>
              <a:rPr lang="en-US" sz="1800" b="1" dirty="0">
                <a:solidFill>
                  <a:srgbClr val="000000"/>
                </a:solidFill>
                <a:latin typeface="Times New Roman" pitchFamily="18" charset="0"/>
                <a:ea typeface="ＭＳ Ｐゴシック" charset="0"/>
                <a:cs typeface="Times New Roman" pitchFamily="18" charset="0"/>
              </a:rPr>
              <a:t>II</a:t>
            </a:r>
          </a:p>
        </p:txBody>
      </p:sp>
      <p:sp>
        <p:nvSpPr>
          <p:cNvPr id="9" name="TextBox 9"/>
          <p:cNvSpPr txBox="1">
            <a:spLocks noChangeArrowheads="1"/>
          </p:cNvSpPr>
          <p:nvPr/>
        </p:nvSpPr>
        <p:spPr bwMode="auto">
          <a:xfrm>
            <a:off x="4015929" y="3242820"/>
            <a:ext cx="1243930"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Sister</a:t>
            </a:r>
          </a:p>
          <a:p>
            <a:pPr eaLnBrk="0" hangingPunct="0">
              <a:lnSpc>
                <a:spcPts val="2000"/>
              </a:lnSpc>
            </a:pPr>
            <a:r>
              <a:rPr lang="en-US" sz="1800" b="1" dirty="0">
                <a:solidFill>
                  <a:srgbClr val="000000"/>
                </a:solidFill>
                <a:latin typeface="Arial"/>
                <a:ea typeface="ＭＳ Ｐゴシック" charset="0"/>
              </a:rPr>
              <a:t>chromatids</a:t>
            </a:r>
          </a:p>
          <a:p>
            <a:pPr eaLnBrk="0" hangingPunct="0">
              <a:lnSpc>
                <a:spcPts val="2000"/>
              </a:lnSpc>
            </a:pPr>
            <a:r>
              <a:rPr lang="en-US" sz="1800" b="1" dirty="0">
                <a:solidFill>
                  <a:srgbClr val="000000"/>
                </a:solidFill>
                <a:latin typeface="Arial"/>
                <a:ea typeface="ＭＳ Ｐゴシック" charset="0"/>
              </a:rPr>
              <a:t>fail to</a:t>
            </a:r>
          </a:p>
          <a:p>
            <a:pPr eaLnBrk="0" hangingPunct="0">
              <a:lnSpc>
                <a:spcPts val="2000"/>
              </a:lnSpc>
            </a:pPr>
            <a:r>
              <a:rPr lang="en-US" sz="1800" b="1" dirty="0">
                <a:solidFill>
                  <a:srgbClr val="000000"/>
                </a:solidFill>
                <a:latin typeface="Arial"/>
                <a:ea typeface="ＭＳ Ｐゴシック" charset="0"/>
              </a:rPr>
              <a:t>separate.</a:t>
            </a:r>
          </a:p>
        </p:txBody>
      </p:sp>
      <p:sp>
        <p:nvSpPr>
          <p:cNvPr id="10" name="TextBox 13"/>
          <p:cNvSpPr txBox="1">
            <a:spLocks noChangeArrowheads="1"/>
          </p:cNvSpPr>
          <p:nvPr/>
        </p:nvSpPr>
        <p:spPr bwMode="auto">
          <a:xfrm>
            <a:off x="337345" y="4418805"/>
            <a:ext cx="974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Gametes</a:t>
            </a:r>
          </a:p>
        </p:txBody>
      </p:sp>
      <p:sp>
        <p:nvSpPr>
          <p:cNvPr id="11" name="TextBox 14"/>
          <p:cNvSpPr txBox="1">
            <a:spLocks noChangeArrowheads="1"/>
          </p:cNvSpPr>
          <p:nvPr/>
        </p:nvSpPr>
        <p:spPr bwMode="auto">
          <a:xfrm>
            <a:off x="865188" y="5644355"/>
            <a:ext cx="532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000000"/>
                </a:solidFill>
                <a:latin typeface="Arial"/>
                <a:ea typeface="ＭＳ Ｐゴシック" charset="0"/>
              </a:rPr>
              <a:t>n</a:t>
            </a:r>
            <a:r>
              <a:rPr lang="en-US" sz="1800" b="1" dirty="0">
                <a:solidFill>
                  <a:srgbClr val="000000"/>
                </a:solidFill>
                <a:latin typeface="Arial"/>
                <a:ea typeface="ＭＳ Ｐゴシック" charset="0"/>
              </a:rPr>
              <a:t> </a:t>
            </a:r>
            <a:r>
              <a:rPr lang="en-US" sz="1800" b="1" dirty="0">
                <a:solidFill>
                  <a:srgbClr val="000000"/>
                </a:solidFill>
                <a:latin typeface="Symbol"/>
                <a:ea typeface="ＭＳ Ｐゴシック" charset="0"/>
              </a:rPr>
              <a:t>+</a:t>
            </a:r>
            <a:r>
              <a:rPr lang="en-US" sz="1800" b="1" dirty="0">
                <a:solidFill>
                  <a:srgbClr val="000000"/>
                </a:solidFill>
                <a:latin typeface="Arial"/>
                <a:ea typeface="ＭＳ Ｐゴシック" charset="0"/>
              </a:rPr>
              <a:t> 1</a:t>
            </a:r>
          </a:p>
        </p:txBody>
      </p:sp>
      <p:sp>
        <p:nvSpPr>
          <p:cNvPr id="12" name="TextBox 16"/>
          <p:cNvSpPr txBox="1">
            <a:spLocks noChangeArrowheads="1"/>
          </p:cNvSpPr>
          <p:nvPr/>
        </p:nvSpPr>
        <p:spPr bwMode="auto">
          <a:xfrm>
            <a:off x="1682750" y="5644355"/>
            <a:ext cx="532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000000"/>
                </a:solidFill>
                <a:latin typeface="Arial"/>
                <a:ea typeface="ＭＳ Ｐゴシック" charset="0"/>
              </a:rPr>
              <a:t>n</a:t>
            </a:r>
            <a:r>
              <a:rPr lang="en-US" sz="1800" b="1" dirty="0">
                <a:solidFill>
                  <a:srgbClr val="000000"/>
                </a:solidFill>
                <a:latin typeface="Arial"/>
                <a:ea typeface="ＭＳ Ｐゴシック" charset="0"/>
              </a:rPr>
              <a:t> </a:t>
            </a:r>
            <a:r>
              <a:rPr lang="en-US" sz="1800" b="1" dirty="0">
                <a:solidFill>
                  <a:srgbClr val="000000"/>
                </a:solidFill>
                <a:latin typeface="Symbol"/>
                <a:ea typeface="ＭＳ Ｐゴシック" charset="0"/>
              </a:rPr>
              <a:t>+</a:t>
            </a:r>
            <a:r>
              <a:rPr lang="en-US" sz="1800" b="1" dirty="0">
                <a:solidFill>
                  <a:srgbClr val="000000"/>
                </a:solidFill>
                <a:latin typeface="Arial"/>
                <a:ea typeface="ＭＳ Ｐゴシック" charset="0"/>
              </a:rPr>
              <a:t> 1</a:t>
            </a:r>
          </a:p>
        </p:txBody>
      </p:sp>
      <p:sp>
        <p:nvSpPr>
          <p:cNvPr id="13" name="TextBox 17"/>
          <p:cNvSpPr txBox="1">
            <a:spLocks noChangeArrowheads="1"/>
          </p:cNvSpPr>
          <p:nvPr/>
        </p:nvSpPr>
        <p:spPr bwMode="auto">
          <a:xfrm>
            <a:off x="2579688" y="5644355"/>
            <a:ext cx="5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000000"/>
                </a:solidFill>
                <a:latin typeface="Arial"/>
                <a:ea typeface="ＭＳ Ｐゴシック" charset="0"/>
              </a:rPr>
              <a:t>n</a:t>
            </a:r>
            <a:r>
              <a:rPr lang="en-US" sz="1800" b="1" dirty="0">
                <a:solidFill>
                  <a:srgbClr val="000000"/>
                </a:solidFill>
                <a:latin typeface="Arial"/>
                <a:ea typeface="ＭＳ Ｐゴシック" charset="0"/>
              </a:rPr>
              <a:t> </a:t>
            </a:r>
            <a:r>
              <a:rPr lang="en-US" sz="1800" b="1" dirty="0">
                <a:solidFill>
                  <a:srgbClr val="000000"/>
                </a:solidFill>
                <a:latin typeface="Symbol" pitchFamily="18" charset="2"/>
                <a:ea typeface="ＭＳ Ｐゴシック" charset="0"/>
                <a:sym typeface="Symbol"/>
              </a:rPr>
              <a:t></a:t>
            </a:r>
            <a:r>
              <a:rPr lang="en-US" sz="1800" b="1" dirty="0">
                <a:solidFill>
                  <a:srgbClr val="000000"/>
                </a:solidFill>
                <a:latin typeface="Arial"/>
                <a:ea typeface="ＭＳ Ｐゴシック" charset="0"/>
              </a:rPr>
              <a:t> 1</a:t>
            </a:r>
          </a:p>
        </p:txBody>
      </p:sp>
      <p:sp>
        <p:nvSpPr>
          <p:cNvPr id="14" name="TextBox 18"/>
          <p:cNvSpPr txBox="1">
            <a:spLocks noChangeArrowheads="1"/>
          </p:cNvSpPr>
          <p:nvPr/>
        </p:nvSpPr>
        <p:spPr bwMode="auto">
          <a:xfrm>
            <a:off x="3398838" y="5644355"/>
            <a:ext cx="525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000000"/>
                </a:solidFill>
                <a:latin typeface="Arial"/>
                <a:ea typeface="ＭＳ Ｐゴシック" charset="0"/>
              </a:rPr>
              <a:t>n</a:t>
            </a:r>
            <a:r>
              <a:rPr lang="en-US" sz="1800" b="1" dirty="0">
                <a:solidFill>
                  <a:srgbClr val="000000"/>
                </a:solidFill>
                <a:latin typeface="Arial"/>
                <a:ea typeface="ＭＳ Ｐゴシック" charset="0"/>
              </a:rPr>
              <a:t> </a:t>
            </a:r>
            <a:r>
              <a:rPr lang="en-US" sz="1800" b="1" dirty="0">
                <a:solidFill>
                  <a:srgbClr val="000000"/>
                </a:solidFill>
                <a:latin typeface="Symbol" pitchFamily="18" charset="2"/>
                <a:ea typeface="ＭＳ Ｐゴシック" charset="0"/>
                <a:sym typeface="Symbol"/>
              </a:rPr>
              <a:t></a:t>
            </a:r>
            <a:r>
              <a:rPr lang="en-US" sz="1800" b="1" dirty="0">
                <a:solidFill>
                  <a:srgbClr val="000000"/>
                </a:solidFill>
                <a:latin typeface="Arial"/>
                <a:ea typeface="ＭＳ Ｐゴシック" charset="0"/>
              </a:rPr>
              <a:t> 1</a:t>
            </a:r>
          </a:p>
        </p:txBody>
      </p:sp>
      <p:sp>
        <p:nvSpPr>
          <p:cNvPr id="15" name="TextBox 19"/>
          <p:cNvSpPr txBox="1">
            <a:spLocks noChangeArrowheads="1"/>
          </p:cNvSpPr>
          <p:nvPr/>
        </p:nvSpPr>
        <p:spPr bwMode="auto">
          <a:xfrm>
            <a:off x="5272088" y="5659438"/>
            <a:ext cx="532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000000"/>
                </a:solidFill>
                <a:latin typeface="Arial"/>
                <a:ea typeface="ＭＳ Ｐゴシック" charset="0"/>
              </a:rPr>
              <a:t>n</a:t>
            </a:r>
            <a:r>
              <a:rPr lang="en-US" sz="1800" b="1" dirty="0">
                <a:solidFill>
                  <a:srgbClr val="000000"/>
                </a:solidFill>
                <a:latin typeface="Arial"/>
                <a:ea typeface="ＭＳ Ｐゴシック" charset="0"/>
              </a:rPr>
              <a:t> </a:t>
            </a:r>
            <a:r>
              <a:rPr lang="en-US" sz="1800" b="1" dirty="0">
                <a:solidFill>
                  <a:srgbClr val="000000"/>
                </a:solidFill>
                <a:latin typeface="Symbol"/>
                <a:ea typeface="ＭＳ Ｐゴシック" charset="0"/>
              </a:rPr>
              <a:t>+</a:t>
            </a:r>
            <a:r>
              <a:rPr lang="en-US" sz="1800" b="1" dirty="0">
                <a:solidFill>
                  <a:srgbClr val="000000"/>
                </a:solidFill>
                <a:latin typeface="Arial"/>
                <a:ea typeface="ＭＳ Ｐゴシック" charset="0"/>
              </a:rPr>
              <a:t> 1</a:t>
            </a:r>
          </a:p>
        </p:txBody>
      </p:sp>
      <p:sp>
        <p:nvSpPr>
          <p:cNvPr id="16" name="TextBox 20"/>
          <p:cNvSpPr txBox="1">
            <a:spLocks noChangeArrowheads="1"/>
          </p:cNvSpPr>
          <p:nvPr/>
        </p:nvSpPr>
        <p:spPr bwMode="auto">
          <a:xfrm>
            <a:off x="6092825" y="5659438"/>
            <a:ext cx="5177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000000"/>
                </a:solidFill>
                <a:latin typeface="Arial"/>
                <a:ea typeface="ＭＳ Ｐゴシック" charset="0"/>
              </a:rPr>
              <a:t>n</a:t>
            </a:r>
            <a:r>
              <a:rPr lang="en-US" sz="1800" b="1" dirty="0">
                <a:solidFill>
                  <a:srgbClr val="000000"/>
                </a:solidFill>
                <a:latin typeface="Arial"/>
                <a:ea typeface="ＭＳ Ｐゴシック" charset="0"/>
              </a:rPr>
              <a:t> </a:t>
            </a:r>
            <a:r>
              <a:rPr lang="en-US" sz="1800" b="1" dirty="0">
                <a:solidFill>
                  <a:srgbClr val="000000"/>
                </a:solidFill>
                <a:latin typeface="Symbol" pitchFamily="18" charset="2"/>
                <a:ea typeface="ＭＳ Ｐゴシック" charset="0"/>
                <a:sym typeface="Symbol"/>
              </a:rPr>
              <a:t> </a:t>
            </a:r>
            <a:r>
              <a:rPr lang="en-US" sz="1800" b="1" dirty="0">
                <a:solidFill>
                  <a:srgbClr val="000000"/>
                </a:solidFill>
                <a:latin typeface="Arial"/>
                <a:ea typeface="ＭＳ Ｐゴシック" charset="0"/>
              </a:rPr>
              <a:t>1</a:t>
            </a:r>
          </a:p>
        </p:txBody>
      </p:sp>
      <p:sp>
        <p:nvSpPr>
          <p:cNvPr id="17" name="TextBox 21"/>
          <p:cNvSpPr txBox="1">
            <a:spLocks noChangeArrowheads="1"/>
          </p:cNvSpPr>
          <p:nvPr/>
        </p:nvSpPr>
        <p:spPr bwMode="auto">
          <a:xfrm>
            <a:off x="7178675" y="5659438"/>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000000"/>
                </a:solidFill>
                <a:latin typeface="Arial"/>
                <a:ea typeface="ＭＳ Ｐゴシック" charset="0"/>
              </a:rPr>
              <a:t>n</a:t>
            </a:r>
          </a:p>
        </p:txBody>
      </p:sp>
      <p:sp>
        <p:nvSpPr>
          <p:cNvPr id="18" name="TextBox 22"/>
          <p:cNvSpPr txBox="1">
            <a:spLocks noChangeArrowheads="1"/>
          </p:cNvSpPr>
          <p:nvPr/>
        </p:nvSpPr>
        <p:spPr bwMode="auto">
          <a:xfrm>
            <a:off x="7996238" y="5659438"/>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a:solidFill>
                  <a:srgbClr val="000000"/>
                </a:solidFill>
                <a:latin typeface="Arial"/>
                <a:ea typeface="ＭＳ Ｐゴシック" charset="0"/>
              </a:rPr>
              <a:t>n</a:t>
            </a:r>
          </a:p>
        </p:txBody>
      </p:sp>
      <p:sp>
        <p:nvSpPr>
          <p:cNvPr id="19" name="TextBox 24"/>
          <p:cNvSpPr txBox="1">
            <a:spLocks noChangeArrowheads="1"/>
          </p:cNvSpPr>
          <p:nvPr/>
        </p:nvSpPr>
        <p:spPr bwMode="auto">
          <a:xfrm>
            <a:off x="1866900" y="6145213"/>
            <a:ext cx="10772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Abnormal</a:t>
            </a:r>
          </a:p>
        </p:txBody>
      </p:sp>
      <p:sp>
        <p:nvSpPr>
          <p:cNvPr id="20" name="TextBox 25"/>
          <p:cNvSpPr txBox="1">
            <a:spLocks noChangeArrowheads="1"/>
          </p:cNvSpPr>
          <p:nvPr/>
        </p:nvSpPr>
        <p:spPr bwMode="auto">
          <a:xfrm>
            <a:off x="5470525" y="6145213"/>
            <a:ext cx="10772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Abnormal</a:t>
            </a:r>
          </a:p>
        </p:txBody>
      </p:sp>
      <p:sp>
        <p:nvSpPr>
          <p:cNvPr id="21" name="TextBox 26"/>
          <p:cNvSpPr txBox="1">
            <a:spLocks noChangeArrowheads="1"/>
          </p:cNvSpPr>
          <p:nvPr/>
        </p:nvSpPr>
        <p:spPr bwMode="auto">
          <a:xfrm>
            <a:off x="7310438" y="6145213"/>
            <a:ext cx="7950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Normal</a:t>
            </a:r>
          </a:p>
        </p:txBody>
      </p:sp>
      <p:sp>
        <p:nvSpPr>
          <p:cNvPr id="22" name="Freeform 21"/>
          <p:cNvSpPr/>
          <p:nvPr/>
        </p:nvSpPr>
        <p:spPr bwMode="auto">
          <a:xfrm rot="-240000">
            <a:off x="2349856" y="2074930"/>
            <a:ext cx="991478" cy="226877"/>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3" name="Freeform 22"/>
          <p:cNvSpPr/>
          <p:nvPr/>
        </p:nvSpPr>
        <p:spPr bwMode="auto">
          <a:xfrm rot="-240000" flipH="1">
            <a:off x="5052343" y="3834773"/>
            <a:ext cx="651418" cy="269542"/>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nvGrpSpPr>
          <p:cNvPr id="2" name="Group 1"/>
          <p:cNvGrpSpPr/>
          <p:nvPr/>
        </p:nvGrpSpPr>
        <p:grpSpPr>
          <a:xfrm>
            <a:off x="818307" y="5900739"/>
            <a:ext cx="3134567" cy="271461"/>
            <a:chOff x="818307" y="5900739"/>
            <a:chExt cx="3134567" cy="271461"/>
          </a:xfrm>
        </p:grpSpPr>
        <p:sp>
          <p:nvSpPr>
            <p:cNvPr id="25" name="Freeform 24"/>
            <p:cNvSpPr/>
            <p:nvPr/>
          </p:nvSpPr>
          <p:spPr>
            <a:xfrm rot="5400000">
              <a:off x="2314167" y="4404879"/>
              <a:ext cx="142847" cy="3134567"/>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6" name="Freeform 25"/>
            <p:cNvSpPr/>
            <p:nvPr/>
          </p:nvSpPr>
          <p:spPr>
            <a:xfrm rot="5400000">
              <a:off x="2296891" y="6081774"/>
              <a:ext cx="135132" cy="45719"/>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grpSp>
        <p:nvGrpSpPr>
          <p:cNvPr id="28" name="Group 27"/>
          <p:cNvGrpSpPr/>
          <p:nvPr/>
        </p:nvGrpSpPr>
        <p:grpSpPr>
          <a:xfrm>
            <a:off x="5198554" y="5891213"/>
            <a:ext cx="1567284" cy="276223"/>
            <a:chOff x="818307" y="5900739"/>
            <a:chExt cx="3134567" cy="276223"/>
          </a:xfrm>
        </p:grpSpPr>
        <p:sp>
          <p:nvSpPr>
            <p:cNvPr id="29" name="Freeform 28"/>
            <p:cNvSpPr/>
            <p:nvPr/>
          </p:nvSpPr>
          <p:spPr>
            <a:xfrm rot="5400000">
              <a:off x="2314167" y="4404879"/>
              <a:ext cx="142847" cy="3134567"/>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30" name="Freeform 29"/>
            <p:cNvSpPr/>
            <p:nvPr/>
          </p:nvSpPr>
          <p:spPr>
            <a:xfrm rot="5400000">
              <a:off x="2296891" y="6086536"/>
              <a:ext cx="135132" cy="4572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grpSp>
        <p:nvGrpSpPr>
          <p:cNvPr id="31" name="Group 30"/>
          <p:cNvGrpSpPr/>
          <p:nvPr/>
        </p:nvGrpSpPr>
        <p:grpSpPr>
          <a:xfrm>
            <a:off x="6917816" y="5891213"/>
            <a:ext cx="1567284" cy="273842"/>
            <a:chOff x="818307" y="5900739"/>
            <a:chExt cx="3134567" cy="273842"/>
          </a:xfrm>
        </p:grpSpPr>
        <p:sp>
          <p:nvSpPr>
            <p:cNvPr id="32" name="Freeform 31"/>
            <p:cNvSpPr/>
            <p:nvPr/>
          </p:nvSpPr>
          <p:spPr>
            <a:xfrm rot="5400000">
              <a:off x="2314167" y="4404879"/>
              <a:ext cx="142847" cy="3134567"/>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33" name="Freeform 32"/>
            <p:cNvSpPr/>
            <p:nvPr/>
          </p:nvSpPr>
          <p:spPr>
            <a:xfrm rot="5400000">
              <a:off x="2296891" y="6084155"/>
              <a:ext cx="135132" cy="4572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spTree>
    <p:extLst>
      <p:ext uri="{BB962C8B-B14F-4D97-AF65-F5344CB8AC3E}">
        <p14:creationId xmlns:p14="http://schemas.microsoft.com/office/powerpoint/2010/main" val="77785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4930" y="519383"/>
            <a:ext cx="8379069" cy="958863"/>
          </a:xfrm>
        </p:spPr>
        <p:txBody>
          <a:bodyPr/>
          <a:lstStyle/>
          <a:p>
            <a:r>
              <a:rPr lang="en-US" sz="3600" dirty="0">
                <a:solidFill>
                  <a:srgbClr val="FF0000"/>
                </a:solidFill>
                <a:latin typeface="Cambria" panose="02040503050406030204" pitchFamily="18" charset="0"/>
              </a:rPr>
              <a:t>The Cell Cycle and Mitosis</a:t>
            </a:r>
          </a:p>
        </p:txBody>
      </p:sp>
      <p:sp>
        <p:nvSpPr>
          <p:cNvPr id="53250" name="Rectangle 2"/>
          <p:cNvSpPr>
            <a:spLocks noGrp="1" noChangeArrowheads="1"/>
          </p:cNvSpPr>
          <p:nvPr>
            <p:ph idx="1"/>
          </p:nvPr>
        </p:nvSpPr>
        <p:spPr>
          <a:xfrm>
            <a:off x="694592" y="1547446"/>
            <a:ext cx="7833946" cy="4629516"/>
          </a:xfrm>
        </p:spPr>
        <p:txBody>
          <a:bodyPr/>
          <a:lstStyle/>
          <a:p>
            <a:r>
              <a:rPr lang="en-US" b="1" dirty="0">
                <a:latin typeface="Cambria" panose="02040503050406030204" pitchFamily="18" charset="0"/>
              </a:rPr>
              <a:t>In a eukaryotic cell,</a:t>
            </a:r>
          </a:p>
          <a:p>
            <a:pPr lvl="1"/>
            <a:r>
              <a:rPr lang="en-US" b="1" dirty="0">
                <a:latin typeface="Cambria" panose="02040503050406030204" pitchFamily="18" charset="0"/>
              </a:rPr>
              <a:t>most genes are located on chromosomes in the cell nucleus and</a:t>
            </a:r>
          </a:p>
          <a:p>
            <a:pPr lvl="1"/>
            <a:r>
              <a:rPr lang="en-US" b="1" dirty="0">
                <a:latin typeface="Cambria" panose="02040503050406030204" pitchFamily="18" charset="0"/>
              </a:rPr>
              <a:t>a few genes are found in DNA in mitochondria and chloroplasts.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219200"/>
            <a:ext cx="8546592" cy="4419600"/>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8.UN01</a:t>
            </a:r>
          </a:p>
        </p:txBody>
      </p:sp>
      <p:sp>
        <p:nvSpPr>
          <p:cNvPr id="4" name="TextBox 2"/>
          <p:cNvSpPr txBox="1">
            <a:spLocks noChangeArrowheads="1"/>
          </p:cNvSpPr>
          <p:nvPr/>
        </p:nvSpPr>
        <p:spPr bwMode="auto">
          <a:xfrm>
            <a:off x="1909018" y="3092137"/>
            <a:ext cx="15773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a:solidFill>
                  <a:srgbClr val="000000"/>
                </a:solidFill>
                <a:latin typeface="Arial"/>
                <a:ea typeface="ＭＳ Ｐゴシック" charset="0"/>
              </a:rPr>
              <a:t>Duplication</a:t>
            </a:r>
          </a:p>
          <a:p>
            <a:pPr algn="ctr" eaLnBrk="0" hangingPunct="0">
              <a:lnSpc>
                <a:spcPts val="2000"/>
              </a:lnSpc>
            </a:pPr>
            <a:r>
              <a:rPr lang="en-US" sz="1800" b="1" dirty="0">
                <a:solidFill>
                  <a:srgbClr val="000000"/>
                </a:solidFill>
                <a:latin typeface="Arial"/>
                <a:ea typeface="ＭＳ Ｐゴシック" charset="0"/>
              </a:rPr>
              <a:t>of all</a:t>
            </a:r>
          </a:p>
          <a:p>
            <a:pPr algn="ctr" eaLnBrk="0" hangingPunct="0">
              <a:lnSpc>
                <a:spcPts val="2000"/>
              </a:lnSpc>
            </a:pPr>
            <a:r>
              <a:rPr lang="en-US" sz="1800" b="1" dirty="0">
                <a:solidFill>
                  <a:srgbClr val="000000"/>
                </a:solidFill>
                <a:latin typeface="Arial"/>
                <a:ea typeface="ＭＳ Ｐゴシック" charset="0"/>
              </a:rPr>
              <a:t>chromosomes</a:t>
            </a:r>
          </a:p>
        </p:txBody>
      </p:sp>
      <p:sp>
        <p:nvSpPr>
          <p:cNvPr id="5" name="TextBox 5"/>
          <p:cNvSpPr txBox="1">
            <a:spLocks noChangeArrowheads="1"/>
          </p:cNvSpPr>
          <p:nvPr/>
        </p:nvSpPr>
        <p:spPr bwMode="auto">
          <a:xfrm>
            <a:off x="5511039" y="2739712"/>
            <a:ext cx="1679947"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a:solidFill>
                  <a:srgbClr val="000000"/>
                </a:solidFill>
                <a:latin typeface="Arial"/>
                <a:ea typeface="ＭＳ Ｐゴシック" charset="0"/>
              </a:rPr>
              <a:t>Distribution via</a:t>
            </a:r>
          </a:p>
          <a:p>
            <a:pPr algn="ctr" eaLnBrk="0" hangingPunct="0">
              <a:lnSpc>
                <a:spcPts val="2000"/>
              </a:lnSpc>
            </a:pPr>
            <a:r>
              <a:rPr lang="en-US" sz="1800" b="1" dirty="0">
                <a:solidFill>
                  <a:srgbClr val="000000"/>
                </a:solidFill>
                <a:latin typeface="Arial"/>
                <a:ea typeface="ＭＳ Ｐゴシック" charset="0"/>
              </a:rPr>
              <a:t>mitosis</a:t>
            </a:r>
          </a:p>
        </p:txBody>
      </p:sp>
      <p:sp>
        <p:nvSpPr>
          <p:cNvPr id="6" name="TextBox 7"/>
          <p:cNvSpPr txBox="1">
            <a:spLocks noChangeArrowheads="1"/>
          </p:cNvSpPr>
          <p:nvPr/>
        </p:nvSpPr>
        <p:spPr bwMode="auto">
          <a:xfrm>
            <a:off x="7178725" y="4820130"/>
            <a:ext cx="15645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2000"/>
              </a:lnSpc>
            </a:pPr>
            <a:r>
              <a:rPr lang="en-US" sz="1800" b="1" dirty="0">
                <a:solidFill>
                  <a:srgbClr val="000000"/>
                </a:solidFill>
                <a:latin typeface="Arial"/>
                <a:ea typeface="ＭＳ Ｐゴシック" charset="0"/>
              </a:rPr>
              <a:t>Genetically</a:t>
            </a:r>
          </a:p>
          <a:p>
            <a:pPr algn="ctr" eaLnBrk="0" hangingPunct="0">
              <a:lnSpc>
                <a:spcPts val="2000"/>
              </a:lnSpc>
            </a:pPr>
            <a:r>
              <a:rPr lang="en-US" sz="1800" b="1" dirty="0">
                <a:solidFill>
                  <a:srgbClr val="000000"/>
                </a:solidFill>
                <a:latin typeface="Arial"/>
                <a:ea typeface="ＭＳ Ｐゴシック" charset="0"/>
              </a:rPr>
              <a:t>identical</a:t>
            </a:r>
          </a:p>
          <a:p>
            <a:pPr algn="ctr" eaLnBrk="0" hangingPunct="0">
              <a:lnSpc>
                <a:spcPts val="2000"/>
              </a:lnSpc>
            </a:pPr>
            <a:r>
              <a:rPr lang="en-US" sz="1800" b="1" dirty="0">
                <a:solidFill>
                  <a:srgbClr val="000000"/>
                </a:solidFill>
                <a:latin typeface="Arial"/>
                <a:ea typeface="ＭＳ Ｐゴシック" charset="0"/>
              </a:rPr>
              <a:t>daughter cells</a:t>
            </a:r>
          </a:p>
        </p:txBody>
      </p:sp>
    </p:spTree>
    <p:extLst>
      <p:ext uri="{BB962C8B-B14F-4D97-AF65-F5344CB8AC3E}">
        <p14:creationId xmlns:p14="http://schemas.microsoft.com/office/powerpoint/2010/main" val="4070091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512" y="1423416"/>
            <a:ext cx="4760976" cy="401116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a:latin typeface="Arial" charset="0"/>
              </a:rPr>
              <a:t>Figure 8.UN02</a:t>
            </a:r>
            <a:endParaRPr lang="en-US" sz="1200" dirty="0">
              <a:latin typeface="Arial" charset="0"/>
            </a:endParaRPr>
          </a:p>
        </p:txBody>
      </p:sp>
      <p:sp>
        <p:nvSpPr>
          <p:cNvPr id="4" name="TextBox 2"/>
          <p:cNvSpPr txBox="1">
            <a:spLocks noChangeArrowheads="1"/>
          </p:cNvSpPr>
          <p:nvPr/>
        </p:nvSpPr>
        <p:spPr bwMode="auto">
          <a:xfrm>
            <a:off x="3352235" y="1436224"/>
            <a:ext cx="2750753"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700"/>
              </a:lnSpc>
            </a:pPr>
            <a:r>
              <a:rPr lang="en-US" b="1" dirty="0">
                <a:solidFill>
                  <a:srgbClr val="000000"/>
                </a:solidFill>
                <a:latin typeface="Arial"/>
                <a:ea typeface="ＭＳ Ｐゴシック" charset="0"/>
              </a:rPr>
              <a:t>Chromosome (one</a:t>
            </a:r>
          </a:p>
          <a:p>
            <a:pPr eaLnBrk="0" hangingPunct="0">
              <a:lnSpc>
                <a:spcPts val="2700"/>
              </a:lnSpc>
            </a:pPr>
            <a:r>
              <a:rPr lang="en-US" b="1" dirty="0">
                <a:solidFill>
                  <a:srgbClr val="000000"/>
                </a:solidFill>
                <a:latin typeface="Arial"/>
                <a:ea typeface="ＭＳ Ｐゴシック" charset="0"/>
              </a:rPr>
              <a:t>long piece of DNA)</a:t>
            </a:r>
          </a:p>
        </p:txBody>
      </p:sp>
      <p:sp>
        <p:nvSpPr>
          <p:cNvPr id="5" name="TextBox 4"/>
          <p:cNvSpPr txBox="1">
            <a:spLocks noChangeArrowheads="1"/>
          </p:cNvSpPr>
          <p:nvPr/>
        </p:nvSpPr>
        <p:spPr bwMode="auto">
          <a:xfrm>
            <a:off x="3349061" y="2583990"/>
            <a:ext cx="1729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Centromere</a:t>
            </a:r>
          </a:p>
        </p:txBody>
      </p:sp>
      <p:sp>
        <p:nvSpPr>
          <p:cNvPr id="6" name="TextBox 5"/>
          <p:cNvSpPr txBox="1">
            <a:spLocks noChangeArrowheads="1"/>
          </p:cNvSpPr>
          <p:nvPr/>
        </p:nvSpPr>
        <p:spPr bwMode="auto">
          <a:xfrm>
            <a:off x="3346680" y="3388056"/>
            <a:ext cx="1659109"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700"/>
              </a:lnSpc>
            </a:pPr>
            <a:r>
              <a:rPr lang="en-US" b="1" dirty="0">
                <a:solidFill>
                  <a:srgbClr val="000000"/>
                </a:solidFill>
                <a:latin typeface="Arial"/>
                <a:ea typeface="ＭＳ Ｐゴシック" charset="0"/>
              </a:rPr>
              <a:t>Sister</a:t>
            </a:r>
          </a:p>
          <a:p>
            <a:pPr eaLnBrk="0" hangingPunct="0">
              <a:lnSpc>
                <a:spcPts val="2700"/>
              </a:lnSpc>
            </a:pPr>
            <a:r>
              <a:rPr lang="en-US" b="1" dirty="0">
                <a:solidFill>
                  <a:srgbClr val="000000"/>
                </a:solidFill>
                <a:latin typeface="Arial"/>
                <a:ea typeface="ＭＳ Ｐゴシック" charset="0"/>
              </a:rPr>
              <a:t>chromatids</a:t>
            </a:r>
          </a:p>
        </p:txBody>
      </p:sp>
      <p:sp>
        <p:nvSpPr>
          <p:cNvPr id="7" name="TextBox 7"/>
          <p:cNvSpPr txBox="1">
            <a:spLocks noChangeArrowheads="1"/>
          </p:cNvSpPr>
          <p:nvPr/>
        </p:nvSpPr>
        <p:spPr bwMode="auto">
          <a:xfrm>
            <a:off x="3351442" y="5004134"/>
            <a:ext cx="35907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b="1" dirty="0">
                <a:solidFill>
                  <a:srgbClr val="000000"/>
                </a:solidFill>
                <a:latin typeface="Arial"/>
                <a:ea typeface="ＭＳ Ｐゴシック" charset="0"/>
              </a:rPr>
              <a:t>Duplicated chromosome</a:t>
            </a:r>
          </a:p>
        </p:txBody>
      </p:sp>
      <p:sp>
        <p:nvSpPr>
          <p:cNvPr id="8" name="Freeform 7"/>
          <p:cNvSpPr/>
          <p:nvPr/>
        </p:nvSpPr>
        <p:spPr bwMode="auto">
          <a:xfrm rot="-240000" flipV="1">
            <a:off x="2493808" y="2924515"/>
            <a:ext cx="845653" cy="475568"/>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9" name="Freeform 8"/>
          <p:cNvSpPr/>
          <p:nvPr/>
        </p:nvSpPr>
        <p:spPr bwMode="auto">
          <a:xfrm rot="-240000" flipV="1">
            <a:off x="2504405" y="4008998"/>
            <a:ext cx="795886" cy="173502"/>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0" name="Freeform 9"/>
          <p:cNvSpPr/>
          <p:nvPr/>
        </p:nvSpPr>
        <p:spPr bwMode="auto">
          <a:xfrm rot="-240000" flipV="1">
            <a:off x="2727547" y="3999081"/>
            <a:ext cx="586335" cy="360026"/>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1" name="Freeform 10"/>
          <p:cNvSpPr/>
          <p:nvPr/>
        </p:nvSpPr>
        <p:spPr>
          <a:xfrm rot="16200000">
            <a:off x="2457875" y="2443585"/>
            <a:ext cx="331574" cy="272416"/>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 name="Freeform 1"/>
          <p:cNvSpPr/>
          <p:nvPr/>
        </p:nvSpPr>
        <p:spPr bwMode="auto">
          <a:xfrm>
            <a:off x="2628900" y="2057400"/>
            <a:ext cx="681038" cy="354806"/>
          </a:xfrm>
          <a:custGeom>
            <a:avLst/>
            <a:gdLst>
              <a:gd name="connsiteX0" fmla="*/ 0 w 681038"/>
              <a:gd name="connsiteY0" fmla="*/ 354806 h 354806"/>
              <a:gd name="connsiteX1" fmla="*/ 681038 w 681038"/>
              <a:gd name="connsiteY1" fmla="*/ 0 h 354806"/>
            </a:gdLst>
            <a:ahLst/>
            <a:cxnLst>
              <a:cxn ang="0">
                <a:pos x="connsiteX0" y="connsiteY0"/>
              </a:cxn>
              <a:cxn ang="0">
                <a:pos x="connsiteX1" y="connsiteY1"/>
              </a:cxn>
            </a:cxnLst>
            <a:rect l="l" t="t" r="r" b="b"/>
            <a:pathLst>
              <a:path w="681038" h="354806">
                <a:moveTo>
                  <a:pt x="0" y="354806"/>
                </a:moveTo>
                <a:lnTo>
                  <a:pt x="681038"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Freeform 12"/>
          <p:cNvSpPr/>
          <p:nvPr/>
        </p:nvSpPr>
        <p:spPr>
          <a:xfrm rot="5400000">
            <a:off x="2354404" y="4503595"/>
            <a:ext cx="329913" cy="533399"/>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12" name="Freeform 11"/>
          <p:cNvSpPr/>
          <p:nvPr/>
        </p:nvSpPr>
        <p:spPr bwMode="auto">
          <a:xfrm>
            <a:off x="2552700" y="4938713"/>
            <a:ext cx="757238" cy="350043"/>
          </a:xfrm>
          <a:custGeom>
            <a:avLst/>
            <a:gdLst>
              <a:gd name="connsiteX0" fmla="*/ 0 w 757238"/>
              <a:gd name="connsiteY0" fmla="*/ 0 h 350043"/>
              <a:gd name="connsiteX1" fmla="*/ 757238 w 757238"/>
              <a:gd name="connsiteY1" fmla="*/ 350043 h 350043"/>
            </a:gdLst>
            <a:ahLst/>
            <a:cxnLst>
              <a:cxn ang="0">
                <a:pos x="connsiteX0" y="connsiteY0"/>
              </a:cxn>
              <a:cxn ang="0">
                <a:pos x="connsiteX1" y="connsiteY1"/>
              </a:cxn>
            </a:cxnLst>
            <a:rect l="l" t="t" r="r" b="b"/>
            <a:pathLst>
              <a:path w="757238" h="350043">
                <a:moveTo>
                  <a:pt x="0" y="0"/>
                </a:moveTo>
                <a:lnTo>
                  <a:pt x="757238" y="350043"/>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20843147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12" y="204216"/>
            <a:ext cx="8113776" cy="644956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a:latin typeface="Arial" charset="0"/>
              </a:rPr>
              <a:t>Figure 8.UN04</a:t>
            </a:r>
            <a:endParaRPr lang="en-US" sz="1200" dirty="0">
              <a:latin typeface="Arial" charset="0"/>
            </a:endParaRPr>
          </a:p>
        </p:txBody>
      </p:sp>
      <p:sp>
        <p:nvSpPr>
          <p:cNvPr id="4" name="TextBox 3"/>
          <p:cNvSpPr txBox="1"/>
          <p:nvPr/>
        </p:nvSpPr>
        <p:spPr>
          <a:xfrm>
            <a:off x="556032" y="198319"/>
            <a:ext cx="2085507" cy="298672"/>
          </a:xfrm>
          <a:prstGeom prst="rect">
            <a:avLst/>
          </a:prstGeom>
          <a:noFill/>
        </p:spPr>
        <p:txBody>
          <a:bodyPr wrap="none" lIns="0" tIns="0" rIns="0" bIns="0">
            <a:spAutoFit/>
          </a:bodyPr>
          <a:lstStyle/>
          <a:p>
            <a:pPr eaLnBrk="0" fontAlgn="auto" hangingPunct="0">
              <a:spcBef>
                <a:spcPts val="0"/>
              </a:spcBef>
              <a:spcAft>
                <a:spcPts val="0"/>
              </a:spcAft>
              <a:defRPr/>
            </a:pPr>
            <a:r>
              <a:rPr lang="en-US" sz="1941" b="1" dirty="0">
                <a:solidFill>
                  <a:srgbClr val="000000"/>
                </a:solidFill>
                <a:latin typeface="Arial"/>
                <a:ea typeface="ＭＳ Ｐゴシック" charset="0"/>
              </a:rPr>
              <a:t>Human Life Cycle</a:t>
            </a:r>
          </a:p>
        </p:txBody>
      </p:sp>
      <p:sp>
        <p:nvSpPr>
          <p:cNvPr id="5" name="TextBox 4"/>
          <p:cNvSpPr txBox="1"/>
          <p:nvPr/>
        </p:nvSpPr>
        <p:spPr>
          <a:xfrm>
            <a:off x="555238" y="792045"/>
            <a:ext cx="455253" cy="298672"/>
          </a:xfrm>
          <a:prstGeom prst="rect">
            <a:avLst/>
          </a:prstGeom>
          <a:noFill/>
        </p:spPr>
        <p:txBody>
          <a:bodyPr wrap="none" lIns="0" tIns="0" rIns="0" bIns="0">
            <a:spAutoFit/>
          </a:bodyPr>
          <a:lstStyle/>
          <a:p>
            <a:pPr eaLnBrk="0" fontAlgn="auto" hangingPunct="0">
              <a:spcBef>
                <a:spcPts val="0"/>
              </a:spcBef>
              <a:spcAft>
                <a:spcPts val="0"/>
              </a:spcAft>
              <a:defRPr/>
            </a:pPr>
            <a:r>
              <a:rPr lang="en-US" sz="1941" b="1" dirty="0">
                <a:solidFill>
                  <a:srgbClr val="000000"/>
                </a:solidFill>
                <a:latin typeface="Arial"/>
                <a:ea typeface="ＭＳ Ｐゴシック" charset="0"/>
              </a:rPr>
              <a:t>Key</a:t>
            </a:r>
          </a:p>
        </p:txBody>
      </p:sp>
      <p:sp>
        <p:nvSpPr>
          <p:cNvPr id="6" name="TextBox 5"/>
          <p:cNvSpPr txBox="1"/>
          <p:nvPr/>
        </p:nvSpPr>
        <p:spPr>
          <a:xfrm>
            <a:off x="920363" y="1141295"/>
            <a:ext cx="1300036" cy="298672"/>
          </a:xfrm>
          <a:prstGeom prst="rect">
            <a:avLst/>
          </a:prstGeom>
          <a:noFill/>
        </p:spPr>
        <p:txBody>
          <a:bodyPr wrap="none" lIns="0" tIns="0" rIns="0" bIns="0">
            <a:spAutoFit/>
          </a:bodyPr>
          <a:lstStyle/>
          <a:p>
            <a:pPr eaLnBrk="0" fontAlgn="auto" hangingPunct="0">
              <a:spcBef>
                <a:spcPts val="0"/>
              </a:spcBef>
              <a:spcAft>
                <a:spcPts val="0"/>
              </a:spcAft>
              <a:defRPr/>
            </a:pPr>
            <a:r>
              <a:rPr lang="en-US" sz="1941" b="1" dirty="0">
                <a:solidFill>
                  <a:srgbClr val="000000"/>
                </a:solidFill>
                <a:latin typeface="Arial"/>
                <a:ea typeface="ＭＳ Ｐゴシック" charset="0"/>
              </a:rPr>
              <a:t>Haploid (</a:t>
            </a:r>
            <a:r>
              <a:rPr lang="en-US" sz="1941" b="1" i="1" dirty="0">
                <a:solidFill>
                  <a:srgbClr val="000000"/>
                </a:solidFill>
                <a:latin typeface="Arial"/>
                <a:ea typeface="ＭＳ Ｐゴシック" charset="0"/>
              </a:rPr>
              <a:t>n</a:t>
            </a:r>
            <a:r>
              <a:rPr lang="en-US" sz="1941" b="1" dirty="0">
                <a:solidFill>
                  <a:srgbClr val="000000"/>
                </a:solidFill>
                <a:latin typeface="Arial"/>
                <a:ea typeface="ＭＳ Ｐゴシック" charset="0"/>
              </a:rPr>
              <a:t>)</a:t>
            </a:r>
          </a:p>
        </p:txBody>
      </p:sp>
      <p:sp>
        <p:nvSpPr>
          <p:cNvPr id="7" name="TextBox 6"/>
          <p:cNvSpPr txBox="1"/>
          <p:nvPr/>
        </p:nvSpPr>
        <p:spPr>
          <a:xfrm>
            <a:off x="920363" y="1568333"/>
            <a:ext cx="1368965" cy="298672"/>
          </a:xfrm>
          <a:prstGeom prst="rect">
            <a:avLst/>
          </a:prstGeom>
          <a:noFill/>
        </p:spPr>
        <p:txBody>
          <a:bodyPr wrap="none" lIns="0" tIns="0" rIns="0" bIns="0">
            <a:spAutoFit/>
          </a:bodyPr>
          <a:lstStyle/>
          <a:p>
            <a:pPr eaLnBrk="0" fontAlgn="auto" hangingPunct="0">
              <a:spcBef>
                <a:spcPts val="0"/>
              </a:spcBef>
              <a:spcAft>
                <a:spcPts val="0"/>
              </a:spcAft>
              <a:defRPr/>
            </a:pPr>
            <a:r>
              <a:rPr lang="en-US" sz="1941" b="1" dirty="0">
                <a:solidFill>
                  <a:srgbClr val="000000"/>
                </a:solidFill>
                <a:latin typeface="Arial"/>
                <a:ea typeface="ＭＳ Ｐゴシック" charset="0"/>
              </a:rPr>
              <a:t>Diploid (2</a:t>
            </a:r>
            <a:r>
              <a:rPr lang="en-US" sz="1941" b="1" i="1" dirty="0">
                <a:solidFill>
                  <a:srgbClr val="000000"/>
                </a:solidFill>
                <a:latin typeface="Arial"/>
                <a:ea typeface="ＭＳ Ｐゴシック" charset="0"/>
              </a:rPr>
              <a:t>n</a:t>
            </a:r>
            <a:r>
              <a:rPr lang="en-US" sz="1941" b="1" dirty="0">
                <a:solidFill>
                  <a:srgbClr val="000000"/>
                </a:solidFill>
                <a:latin typeface="Arial"/>
                <a:ea typeface="ＭＳ Ｐゴシック" charset="0"/>
              </a:rPr>
              <a:t>)</a:t>
            </a:r>
          </a:p>
        </p:txBody>
      </p:sp>
      <p:sp>
        <p:nvSpPr>
          <p:cNvPr id="8" name="TextBox 7"/>
          <p:cNvSpPr txBox="1"/>
          <p:nvPr/>
        </p:nvSpPr>
        <p:spPr>
          <a:xfrm>
            <a:off x="3255576" y="195145"/>
            <a:ext cx="2936701" cy="298672"/>
          </a:xfrm>
          <a:prstGeom prst="rect">
            <a:avLst/>
          </a:prstGeom>
          <a:noFill/>
        </p:spPr>
        <p:txBody>
          <a:bodyPr wrap="none" lIns="0" tIns="0" rIns="0" bIns="0">
            <a:spAutoFit/>
          </a:bodyPr>
          <a:lstStyle/>
          <a:p>
            <a:pPr eaLnBrk="0" fontAlgn="auto" hangingPunct="0">
              <a:spcBef>
                <a:spcPts val="0"/>
              </a:spcBef>
              <a:spcAft>
                <a:spcPts val="0"/>
              </a:spcAft>
              <a:defRPr/>
            </a:pPr>
            <a:r>
              <a:rPr lang="en-US" sz="1941" b="1" dirty="0">
                <a:solidFill>
                  <a:srgbClr val="000000"/>
                </a:solidFill>
                <a:latin typeface="Arial"/>
                <a:ea typeface="ＭＳ Ｐゴシック" charset="0"/>
              </a:rPr>
              <a:t>Haploid gametes (</a:t>
            </a:r>
            <a:r>
              <a:rPr lang="en-US" sz="1941" b="1" i="1">
                <a:solidFill>
                  <a:srgbClr val="000000"/>
                </a:solidFill>
                <a:latin typeface="Arial"/>
                <a:ea typeface="ＭＳ Ｐゴシック" charset="0"/>
              </a:rPr>
              <a:t>n</a:t>
            </a:r>
            <a:r>
              <a:rPr lang="en-US" sz="1941" b="1">
                <a:solidFill>
                  <a:srgbClr val="000000"/>
                </a:solidFill>
                <a:latin typeface="Arial"/>
                <a:ea typeface="ＭＳ Ｐゴシック" charset="0"/>
              </a:rPr>
              <a:t> </a:t>
            </a:r>
            <a:r>
              <a:rPr lang="en-US" sz="1941" b="1">
                <a:solidFill>
                  <a:srgbClr val="000000"/>
                </a:solidFill>
                <a:latin typeface="Symbol"/>
                <a:ea typeface="ＭＳ Ｐゴシック" charset="0"/>
              </a:rPr>
              <a:t>=</a:t>
            </a:r>
            <a:r>
              <a:rPr lang="en-US" sz="1941" b="1">
                <a:solidFill>
                  <a:srgbClr val="000000"/>
                </a:solidFill>
                <a:latin typeface="Arial"/>
                <a:ea typeface="ＭＳ Ｐゴシック" charset="0"/>
              </a:rPr>
              <a:t> </a:t>
            </a:r>
            <a:r>
              <a:rPr lang="en-US" sz="1941" b="1" dirty="0">
                <a:solidFill>
                  <a:srgbClr val="000000"/>
                </a:solidFill>
                <a:latin typeface="Arial"/>
                <a:ea typeface="ＭＳ Ｐゴシック" charset="0"/>
              </a:rPr>
              <a:t>23)</a:t>
            </a:r>
          </a:p>
        </p:txBody>
      </p:sp>
      <p:sp>
        <p:nvSpPr>
          <p:cNvPr id="9" name="TextBox 8"/>
          <p:cNvSpPr txBox="1"/>
          <p:nvPr/>
        </p:nvSpPr>
        <p:spPr>
          <a:xfrm>
            <a:off x="4522401" y="1041283"/>
            <a:ext cx="152286" cy="298672"/>
          </a:xfrm>
          <a:prstGeom prst="rect">
            <a:avLst/>
          </a:prstGeom>
          <a:noFill/>
        </p:spPr>
        <p:txBody>
          <a:bodyPr wrap="none" lIns="0" tIns="0" rIns="0" bIns="0">
            <a:spAutoFit/>
          </a:bodyPr>
          <a:lstStyle/>
          <a:p>
            <a:pPr eaLnBrk="0" fontAlgn="auto" hangingPunct="0">
              <a:spcBef>
                <a:spcPts val="0"/>
              </a:spcBef>
              <a:spcAft>
                <a:spcPts val="0"/>
              </a:spcAft>
              <a:defRPr/>
            </a:pPr>
            <a:r>
              <a:rPr lang="en-US" sz="1941" b="1" i="1" dirty="0">
                <a:solidFill>
                  <a:srgbClr val="000000"/>
                </a:solidFill>
                <a:latin typeface="Arial"/>
                <a:ea typeface="ＭＳ Ｐゴシック" charset="0"/>
              </a:rPr>
              <a:t>n</a:t>
            </a:r>
          </a:p>
        </p:txBody>
      </p:sp>
      <p:sp>
        <p:nvSpPr>
          <p:cNvPr id="10" name="TextBox 9"/>
          <p:cNvSpPr txBox="1"/>
          <p:nvPr/>
        </p:nvSpPr>
        <p:spPr>
          <a:xfrm>
            <a:off x="4600188" y="1744545"/>
            <a:ext cx="152286" cy="298672"/>
          </a:xfrm>
          <a:prstGeom prst="rect">
            <a:avLst/>
          </a:prstGeom>
          <a:noFill/>
        </p:spPr>
        <p:txBody>
          <a:bodyPr wrap="none" lIns="0" tIns="0" rIns="0" bIns="0">
            <a:spAutoFit/>
          </a:bodyPr>
          <a:lstStyle/>
          <a:p>
            <a:pPr eaLnBrk="0" fontAlgn="auto" hangingPunct="0">
              <a:spcBef>
                <a:spcPts val="0"/>
              </a:spcBef>
              <a:spcAft>
                <a:spcPts val="0"/>
              </a:spcAft>
              <a:defRPr/>
            </a:pPr>
            <a:r>
              <a:rPr lang="en-US" sz="1941" b="1" i="1" dirty="0">
                <a:solidFill>
                  <a:srgbClr val="000000"/>
                </a:solidFill>
                <a:latin typeface="Arial"/>
                <a:ea typeface="ＭＳ Ｐゴシック" charset="0"/>
              </a:rPr>
              <a:t>n</a:t>
            </a:r>
          </a:p>
        </p:txBody>
      </p:sp>
      <p:sp>
        <p:nvSpPr>
          <p:cNvPr id="11" name="TextBox 10"/>
          <p:cNvSpPr txBox="1"/>
          <p:nvPr/>
        </p:nvSpPr>
        <p:spPr>
          <a:xfrm>
            <a:off x="5263763" y="1190508"/>
            <a:ext cx="953787" cy="298672"/>
          </a:xfrm>
          <a:prstGeom prst="rect">
            <a:avLst/>
          </a:prstGeom>
          <a:noFill/>
        </p:spPr>
        <p:txBody>
          <a:bodyPr wrap="none" lIns="0" tIns="0" rIns="0" bIns="0">
            <a:spAutoFit/>
          </a:bodyPr>
          <a:lstStyle/>
          <a:p>
            <a:pPr eaLnBrk="0" fontAlgn="auto" hangingPunct="0">
              <a:spcBef>
                <a:spcPts val="0"/>
              </a:spcBef>
              <a:spcAft>
                <a:spcPts val="0"/>
              </a:spcAft>
              <a:defRPr/>
            </a:pPr>
            <a:r>
              <a:rPr lang="en-US" sz="1941" b="1" dirty="0">
                <a:solidFill>
                  <a:srgbClr val="000000"/>
                </a:solidFill>
                <a:latin typeface="Arial"/>
                <a:ea typeface="ＭＳ Ｐゴシック" charset="0"/>
              </a:rPr>
              <a:t>Egg cell</a:t>
            </a:r>
          </a:p>
        </p:txBody>
      </p:sp>
      <p:sp>
        <p:nvSpPr>
          <p:cNvPr id="12" name="TextBox 11"/>
          <p:cNvSpPr txBox="1"/>
          <p:nvPr/>
        </p:nvSpPr>
        <p:spPr>
          <a:xfrm>
            <a:off x="4774813" y="2084270"/>
            <a:ext cx="1256754" cy="298672"/>
          </a:xfrm>
          <a:prstGeom prst="rect">
            <a:avLst/>
          </a:prstGeom>
          <a:noFill/>
        </p:spPr>
        <p:txBody>
          <a:bodyPr wrap="none" lIns="0" tIns="0" rIns="0" bIns="0">
            <a:spAutoFit/>
          </a:bodyPr>
          <a:lstStyle/>
          <a:p>
            <a:pPr eaLnBrk="0" fontAlgn="auto" hangingPunct="0">
              <a:spcBef>
                <a:spcPts val="0"/>
              </a:spcBef>
              <a:spcAft>
                <a:spcPts val="0"/>
              </a:spcAft>
              <a:defRPr/>
            </a:pPr>
            <a:r>
              <a:rPr lang="en-US" sz="1941" b="1" dirty="0">
                <a:solidFill>
                  <a:srgbClr val="000000"/>
                </a:solidFill>
                <a:latin typeface="Arial"/>
                <a:ea typeface="ＭＳ Ｐゴシック" charset="0"/>
              </a:rPr>
              <a:t>Sperm cell</a:t>
            </a:r>
          </a:p>
        </p:txBody>
      </p:sp>
      <p:sp>
        <p:nvSpPr>
          <p:cNvPr id="13" name="TextBox 11"/>
          <p:cNvSpPr txBox="1">
            <a:spLocks noChangeArrowheads="1"/>
          </p:cNvSpPr>
          <p:nvPr/>
        </p:nvSpPr>
        <p:spPr bwMode="auto">
          <a:xfrm>
            <a:off x="1834763" y="3209808"/>
            <a:ext cx="11750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200" b="1" dirty="0">
                <a:solidFill>
                  <a:srgbClr val="000000"/>
                </a:solidFill>
                <a:latin typeface="Arial"/>
                <a:ea typeface="ＭＳ Ｐゴシック" charset="0"/>
              </a:rPr>
              <a:t>MEIOSIS</a:t>
            </a:r>
          </a:p>
        </p:txBody>
      </p:sp>
      <p:sp>
        <p:nvSpPr>
          <p:cNvPr id="14" name="TextBox 12"/>
          <p:cNvSpPr txBox="1">
            <a:spLocks noChangeArrowheads="1"/>
          </p:cNvSpPr>
          <p:nvPr/>
        </p:nvSpPr>
        <p:spPr bwMode="auto">
          <a:xfrm>
            <a:off x="6249601" y="3209808"/>
            <a:ext cx="20982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200" b="1" dirty="0">
                <a:solidFill>
                  <a:srgbClr val="000000"/>
                </a:solidFill>
                <a:latin typeface="Arial"/>
                <a:ea typeface="ＭＳ Ｐゴシック" charset="0"/>
              </a:rPr>
              <a:t>FERTILIZATION</a:t>
            </a:r>
          </a:p>
        </p:txBody>
      </p:sp>
      <p:sp>
        <p:nvSpPr>
          <p:cNvPr id="15" name="TextBox 14"/>
          <p:cNvSpPr txBox="1"/>
          <p:nvPr/>
        </p:nvSpPr>
        <p:spPr>
          <a:xfrm>
            <a:off x="2203063" y="4922720"/>
            <a:ext cx="1918795" cy="896015"/>
          </a:xfrm>
          <a:prstGeom prst="rect">
            <a:avLst/>
          </a:prstGeom>
          <a:noFill/>
        </p:spPr>
        <p:txBody>
          <a:bodyPr wrap="none" lIns="0" tIns="0" rIns="0" bIns="0">
            <a:spAutoFit/>
          </a:bodyPr>
          <a:lstStyle/>
          <a:p>
            <a:pPr eaLnBrk="0" fontAlgn="auto" hangingPunct="0">
              <a:spcBef>
                <a:spcPts val="0"/>
              </a:spcBef>
              <a:spcAft>
                <a:spcPts val="0"/>
              </a:spcAft>
              <a:defRPr/>
            </a:pPr>
            <a:r>
              <a:rPr lang="en-US" sz="1941" b="1" dirty="0">
                <a:solidFill>
                  <a:srgbClr val="000000"/>
                </a:solidFill>
                <a:latin typeface="Arial"/>
                <a:ea typeface="ＭＳ Ｐゴシック" charset="0"/>
              </a:rPr>
              <a:t>Male and female</a:t>
            </a:r>
          </a:p>
          <a:p>
            <a:pPr eaLnBrk="0" fontAlgn="auto" hangingPunct="0">
              <a:spcBef>
                <a:spcPts val="0"/>
              </a:spcBef>
              <a:spcAft>
                <a:spcPts val="0"/>
              </a:spcAft>
              <a:defRPr/>
            </a:pPr>
            <a:r>
              <a:rPr lang="en-US" sz="1941" b="1" dirty="0">
                <a:solidFill>
                  <a:srgbClr val="000000"/>
                </a:solidFill>
                <a:latin typeface="Arial"/>
                <a:ea typeface="ＭＳ Ｐゴシック" charset="0"/>
              </a:rPr>
              <a:t>diploid adults</a:t>
            </a:r>
          </a:p>
          <a:p>
            <a:pPr eaLnBrk="0" fontAlgn="auto" hangingPunct="0">
              <a:spcBef>
                <a:spcPts val="0"/>
              </a:spcBef>
              <a:spcAft>
                <a:spcPts val="0"/>
              </a:spcAft>
              <a:defRPr/>
            </a:pPr>
            <a:r>
              <a:rPr lang="en-US" sz="1941" b="1" dirty="0">
                <a:solidFill>
                  <a:srgbClr val="000000"/>
                </a:solidFill>
                <a:latin typeface="Arial"/>
                <a:ea typeface="ＭＳ Ｐゴシック" charset="0"/>
              </a:rPr>
              <a:t>(</a:t>
            </a:r>
            <a:r>
              <a:rPr lang="en-US" sz="1941" b="1">
                <a:solidFill>
                  <a:srgbClr val="000000"/>
                </a:solidFill>
                <a:latin typeface="Arial"/>
                <a:ea typeface="ＭＳ Ｐゴシック" charset="0"/>
              </a:rPr>
              <a:t>2</a:t>
            </a:r>
            <a:r>
              <a:rPr lang="en-US" sz="1941" b="1" i="1">
                <a:solidFill>
                  <a:srgbClr val="000000"/>
                </a:solidFill>
                <a:latin typeface="Arial"/>
                <a:ea typeface="ＭＳ Ｐゴシック" charset="0"/>
              </a:rPr>
              <a:t>n</a:t>
            </a:r>
            <a:r>
              <a:rPr lang="en-US" sz="1941" b="1">
                <a:solidFill>
                  <a:srgbClr val="000000"/>
                </a:solidFill>
                <a:latin typeface="Arial"/>
                <a:ea typeface="ＭＳ Ｐゴシック" charset="0"/>
              </a:rPr>
              <a:t> </a:t>
            </a:r>
            <a:r>
              <a:rPr lang="en-US" sz="1941" b="1">
                <a:solidFill>
                  <a:srgbClr val="000000"/>
                </a:solidFill>
                <a:latin typeface="Symbol"/>
                <a:ea typeface="ＭＳ Ｐゴシック" charset="0"/>
              </a:rPr>
              <a:t>=</a:t>
            </a:r>
            <a:r>
              <a:rPr lang="en-US" sz="1941" b="1">
                <a:solidFill>
                  <a:srgbClr val="000000"/>
                </a:solidFill>
                <a:latin typeface="Arial"/>
                <a:ea typeface="ＭＳ Ｐゴシック" charset="0"/>
              </a:rPr>
              <a:t> </a:t>
            </a:r>
            <a:r>
              <a:rPr lang="en-US" sz="1941" b="1" dirty="0">
                <a:solidFill>
                  <a:srgbClr val="000000"/>
                </a:solidFill>
                <a:latin typeface="Arial"/>
                <a:ea typeface="ＭＳ Ｐゴシック" charset="0"/>
              </a:rPr>
              <a:t>46)</a:t>
            </a:r>
          </a:p>
        </p:txBody>
      </p:sp>
      <p:sp>
        <p:nvSpPr>
          <p:cNvPr id="16" name="TextBox 15"/>
          <p:cNvSpPr txBox="1"/>
          <p:nvPr/>
        </p:nvSpPr>
        <p:spPr>
          <a:xfrm>
            <a:off x="6619488" y="5038608"/>
            <a:ext cx="290144" cy="298672"/>
          </a:xfrm>
          <a:prstGeom prst="rect">
            <a:avLst/>
          </a:prstGeom>
          <a:noFill/>
        </p:spPr>
        <p:txBody>
          <a:bodyPr wrap="none" lIns="0" tIns="0" rIns="0" bIns="0">
            <a:spAutoFit/>
          </a:bodyPr>
          <a:lstStyle/>
          <a:p>
            <a:pPr eaLnBrk="0" fontAlgn="auto" hangingPunct="0">
              <a:spcBef>
                <a:spcPts val="0"/>
              </a:spcBef>
              <a:spcAft>
                <a:spcPts val="0"/>
              </a:spcAft>
              <a:defRPr/>
            </a:pPr>
            <a:r>
              <a:rPr lang="en-US" sz="1941" b="1" dirty="0">
                <a:solidFill>
                  <a:srgbClr val="000000"/>
                </a:solidFill>
                <a:latin typeface="Arial"/>
                <a:ea typeface="ＭＳ Ｐゴシック" charset="0"/>
              </a:rPr>
              <a:t>2</a:t>
            </a:r>
            <a:r>
              <a:rPr lang="en-US" sz="1941" b="1" i="1" dirty="0">
                <a:solidFill>
                  <a:srgbClr val="000000"/>
                </a:solidFill>
                <a:latin typeface="Arial"/>
                <a:ea typeface="ＭＳ Ｐゴシック" charset="0"/>
              </a:rPr>
              <a:t>n</a:t>
            </a:r>
          </a:p>
        </p:txBody>
      </p:sp>
      <p:sp>
        <p:nvSpPr>
          <p:cNvPr id="17" name="TextBox 16"/>
          <p:cNvSpPr txBox="1"/>
          <p:nvPr/>
        </p:nvSpPr>
        <p:spPr>
          <a:xfrm>
            <a:off x="7579926" y="4598870"/>
            <a:ext cx="1016304" cy="896015"/>
          </a:xfrm>
          <a:prstGeom prst="rect">
            <a:avLst/>
          </a:prstGeom>
          <a:noFill/>
        </p:spPr>
        <p:txBody>
          <a:bodyPr wrap="none" lIns="0" tIns="0" rIns="0" bIns="0">
            <a:spAutoFit/>
          </a:bodyPr>
          <a:lstStyle/>
          <a:p>
            <a:pPr eaLnBrk="0" fontAlgn="auto" hangingPunct="0">
              <a:spcBef>
                <a:spcPts val="0"/>
              </a:spcBef>
              <a:spcAft>
                <a:spcPts val="0"/>
              </a:spcAft>
              <a:defRPr/>
            </a:pPr>
            <a:r>
              <a:rPr lang="en-US" sz="1941" b="1" dirty="0">
                <a:solidFill>
                  <a:srgbClr val="000000"/>
                </a:solidFill>
                <a:latin typeface="Arial"/>
                <a:ea typeface="ＭＳ Ｐゴシック" charset="0"/>
              </a:rPr>
              <a:t>Diploid</a:t>
            </a:r>
          </a:p>
          <a:p>
            <a:pPr eaLnBrk="0" fontAlgn="auto" hangingPunct="0">
              <a:spcBef>
                <a:spcPts val="0"/>
              </a:spcBef>
              <a:spcAft>
                <a:spcPts val="0"/>
              </a:spcAft>
              <a:defRPr/>
            </a:pPr>
            <a:r>
              <a:rPr lang="en-US" sz="1941" b="1" dirty="0">
                <a:solidFill>
                  <a:srgbClr val="000000"/>
                </a:solidFill>
                <a:latin typeface="Arial"/>
                <a:ea typeface="ＭＳ Ｐゴシック" charset="0"/>
              </a:rPr>
              <a:t>zygote</a:t>
            </a:r>
          </a:p>
          <a:p>
            <a:pPr eaLnBrk="0" fontAlgn="auto" hangingPunct="0">
              <a:spcBef>
                <a:spcPts val="0"/>
              </a:spcBef>
              <a:spcAft>
                <a:spcPts val="0"/>
              </a:spcAft>
              <a:defRPr/>
            </a:pPr>
            <a:r>
              <a:rPr lang="en-US" sz="1941" b="1" dirty="0">
                <a:solidFill>
                  <a:srgbClr val="000000"/>
                </a:solidFill>
                <a:latin typeface="Arial"/>
                <a:ea typeface="ＭＳ Ｐゴシック" charset="0"/>
              </a:rPr>
              <a:t>(</a:t>
            </a:r>
            <a:r>
              <a:rPr lang="en-US" sz="1941" b="1">
                <a:solidFill>
                  <a:srgbClr val="000000"/>
                </a:solidFill>
                <a:latin typeface="Arial"/>
                <a:ea typeface="ＭＳ Ｐゴシック" charset="0"/>
              </a:rPr>
              <a:t>2</a:t>
            </a:r>
            <a:r>
              <a:rPr lang="en-US" sz="1941" b="1" i="1">
                <a:solidFill>
                  <a:srgbClr val="000000"/>
                </a:solidFill>
                <a:latin typeface="Arial"/>
                <a:ea typeface="ＭＳ Ｐゴシック" charset="0"/>
              </a:rPr>
              <a:t>n</a:t>
            </a:r>
            <a:r>
              <a:rPr lang="en-US" sz="1941" b="1">
                <a:solidFill>
                  <a:srgbClr val="000000"/>
                </a:solidFill>
                <a:latin typeface="Arial"/>
                <a:ea typeface="ＭＳ Ｐゴシック" charset="0"/>
              </a:rPr>
              <a:t> </a:t>
            </a:r>
            <a:r>
              <a:rPr lang="en-US" sz="1941" b="1">
                <a:solidFill>
                  <a:srgbClr val="000000"/>
                </a:solidFill>
                <a:latin typeface="Symbol"/>
                <a:ea typeface="ＭＳ Ｐゴシック" charset="0"/>
              </a:rPr>
              <a:t>=</a:t>
            </a:r>
            <a:r>
              <a:rPr lang="en-US" sz="1941" b="1">
                <a:solidFill>
                  <a:srgbClr val="000000"/>
                </a:solidFill>
                <a:latin typeface="Arial"/>
                <a:ea typeface="ＭＳ Ｐゴシック" charset="0"/>
              </a:rPr>
              <a:t> </a:t>
            </a:r>
            <a:r>
              <a:rPr lang="en-US" sz="1941" b="1" dirty="0">
                <a:solidFill>
                  <a:srgbClr val="000000"/>
                </a:solidFill>
                <a:latin typeface="Arial"/>
                <a:ea typeface="ＭＳ Ｐゴシック" charset="0"/>
              </a:rPr>
              <a:t>46)</a:t>
            </a:r>
          </a:p>
        </p:txBody>
      </p:sp>
      <p:sp>
        <p:nvSpPr>
          <p:cNvPr id="18" name="TextBox 20"/>
          <p:cNvSpPr txBox="1">
            <a:spLocks noChangeArrowheads="1"/>
          </p:cNvSpPr>
          <p:nvPr/>
        </p:nvSpPr>
        <p:spPr bwMode="auto">
          <a:xfrm>
            <a:off x="4295388" y="5897445"/>
            <a:ext cx="11555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200" b="1" dirty="0">
                <a:solidFill>
                  <a:srgbClr val="000000"/>
                </a:solidFill>
                <a:latin typeface="Arial"/>
                <a:ea typeface="ＭＳ Ｐゴシック" charset="0"/>
              </a:rPr>
              <a:t>MITOSIS</a:t>
            </a:r>
          </a:p>
        </p:txBody>
      </p:sp>
      <p:sp>
        <p:nvSpPr>
          <p:cNvPr id="19" name="TextBox 18"/>
          <p:cNvSpPr txBox="1"/>
          <p:nvPr/>
        </p:nvSpPr>
        <p:spPr>
          <a:xfrm>
            <a:off x="3849301" y="6294320"/>
            <a:ext cx="2045432" cy="298672"/>
          </a:xfrm>
          <a:prstGeom prst="rect">
            <a:avLst/>
          </a:prstGeom>
          <a:noFill/>
        </p:spPr>
        <p:txBody>
          <a:bodyPr wrap="none" lIns="0" tIns="0" rIns="0" bIns="0">
            <a:spAutoFit/>
          </a:bodyPr>
          <a:lstStyle/>
          <a:p>
            <a:pPr eaLnBrk="0" fontAlgn="auto" hangingPunct="0">
              <a:spcBef>
                <a:spcPts val="0"/>
              </a:spcBef>
              <a:spcAft>
                <a:spcPts val="0"/>
              </a:spcAft>
              <a:defRPr/>
            </a:pPr>
            <a:r>
              <a:rPr lang="en-US" sz="1941" b="1" dirty="0">
                <a:solidFill>
                  <a:srgbClr val="000000"/>
                </a:solidFill>
                <a:latin typeface="Arial"/>
                <a:ea typeface="ＭＳ Ｐゴシック" charset="0"/>
              </a:rPr>
              <a:t>and development</a:t>
            </a:r>
          </a:p>
        </p:txBody>
      </p:sp>
      <p:sp>
        <p:nvSpPr>
          <p:cNvPr id="21" name="Freeform 3"/>
          <p:cNvSpPr/>
          <p:nvPr/>
        </p:nvSpPr>
        <p:spPr>
          <a:xfrm>
            <a:off x="6157474" y="3209887"/>
            <a:ext cx="2254428" cy="356095"/>
          </a:xfrm>
          <a:custGeom>
            <a:avLst/>
            <a:gdLst>
              <a:gd name="connsiteX0" fmla="*/ 2246211 w 2254428"/>
              <a:gd name="connsiteY0" fmla="*/ 347878 h 356095"/>
              <a:gd name="connsiteX1" fmla="*/ 8216 w 2254428"/>
              <a:gd name="connsiteY1" fmla="*/ 347878 h 356095"/>
              <a:gd name="connsiteX2" fmla="*/ 8216 w 2254428"/>
              <a:gd name="connsiteY2" fmla="*/ 8216 h 356095"/>
              <a:gd name="connsiteX3" fmla="*/ 2246211 w 2254428"/>
              <a:gd name="connsiteY3" fmla="*/ 8216 h 356095"/>
              <a:gd name="connsiteX4" fmla="*/ 2246211 w 2254428"/>
              <a:gd name="connsiteY4" fmla="*/ 347878 h 3560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54428" h="356095">
                <a:moveTo>
                  <a:pt x="2246211" y="347878"/>
                </a:moveTo>
                <a:lnTo>
                  <a:pt x="8216" y="347878"/>
                </a:lnTo>
                <a:lnTo>
                  <a:pt x="8216" y="8216"/>
                </a:lnTo>
                <a:lnTo>
                  <a:pt x="2246211" y="8216"/>
                </a:lnTo>
                <a:lnTo>
                  <a:pt x="2246211" y="347878"/>
                </a:lnTo>
              </a:path>
            </a:pathLst>
          </a:custGeom>
          <a:solidFill>
            <a:srgbClr val="000000">
              <a:alpha val="0"/>
            </a:srgbClr>
          </a:solidFill>
          <a:ln w="12700">
            <a:solidFill>
              <a:srgbClr val="231F2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22" name="Freeform 3"/>
          <p:cNvSpPr/>
          <p:nvPr/>
        </p:nvSpPr>
        <p:spPr>
          <a:xfrm>
            <a:off x="1750224" y="3206712"/>
            <a:ext cx="1350429" cy="356095"/>
          </a:xfrm>
          <a:custGeom>
            <a:avLst/>
            <a:gdLst>
              <a:gd name="connsiteX0" fmla="*/ 1342212 w 1350429"/>
              <a:gd name="connsiteY0" fmla="*/ 347878 h 356095"/>
              <a:gd name="connsiteX1" fmla="*/ 8216 w 1350429"/>
              <a:gd name="connsiteY1" fmla="*/ 347878 h 356095"/>
              <a:gd name="connsiteX2" fmla="*/ 8216 w 1350429"/>
              <a:gd name="connsiteY2" fmla="*/ 8216 h 356095"/>
              <a:gd name="connsiteX3" fmla="*/ 1342212 w 1350429"/>
              <a:gd name="connsiteY3" fmla="*/ 8216 h 356095"/>
              <a:gd name="connsiteX4" fmla="*/ 1342212 w 1350429"/>
              <a:gd name="connsiteY4" fmla="*/ 347878 h 3560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0429" h="356095">
                <a:moveTo>
                  <a:pt x="1342212" y="347878"/>
                </a:moveTo>
                <a:lnTo>
                  <a:pt x="8216" y="347878"/>
                </a:lnTo>
                <a:lnTo>
                  <a:pt x="8216" y="8216"/>
                </a:lnTo>
                <a:lnTo>
                  <a:pt x="1342212" y="8216"/>
                </a:lnTo>
                <a:lnTo>
                  <a:pt x="1342212" y="347878"/>
                </a:lnTo>
              </a:path>
            </a:pathLst>
          </a:custGeom>
          <a:solidFill>
            <a:srgbClr val="000000">
              <a:alpha val="0"/>
            </a:srgbClr>
          </a:solidFill>
          <a:ln w="12700">
            <a:solidFill>
              <a:srgbClr val="231F2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
        <p:nvSpPr>
          <p:cNvPr id="23" name="Freeform 3"/>
          <p:cNvSpPr/>
          <p:nvPr/>
        </p:nvSpPr>
        <p:spPr>
          <a:xfrm>
            <a:off x="4193627" y="5892047"/>
            <a:ext cx="1350429" cy="356095"/>
          </a:xfrm>
          <a:custGeom>
            <a:avLst/>
            <a:gdLst>
              <a:gd name="connsiteX0" fmla="*/ 1342212 w 1350429"/>
              <a:gd name="connsiteY0" fmla="*/ 347878 h 356095"/>
              <a:gd name="connsiteX1" fmla="*/ 8216 w 1350429"/>
              <a:gd name="connsiteY1" fmla="*/ 347878 h 356095"/>
              <a:gd name="connsiteX2" fmla="*/ 8216 w 1350429"/>
              <a:gd name="connsiteY2" fmla="*/ 8216 h 356095"/>
              <a:gd name="connsiteX3" fmla="*/ 1342212 w 1350429"/>
              <a:gd name="connsiteY3" fmla="*/ 8216 h 356095"/>
              <a:gd name="connsiteX4" fmla="*/ 1342212 w 1350429"/>
              <a:gd name="connsiteY4" fmla="*/ 347878 h 3560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0429" h="356095">
                <a:moveTo>
                  <a:pt x="1342212" y="347878"/>
                </a:moveTo>
                <a:lnTo>
                  <a:pt x="8216" y="347878"/>
                </a:lnTo>
                <a:lnTo>
                  <a:pt x="8216" y="8216"/>
                </a:lnTo>
                <a:lnTo>
                  <a:pt x="1342212" y="8216"/>
                </a:lnTo>
                <a:lnTo>
                  <a:pt x="1342212" y="347878"/>
                </a:lnTo>
              </a:path>
            </a:pathLst>
          </a:custGeom>
          <a:solidFill>
            <a:srgbClr val="000000">
              <a:alpha val="0"/>
            </a:srgbClr>
          </a:solidFill>
          <a:ln w="12700">
            <a:solidFill>
              <a:srgbClr val="231F2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zh-CN" altLang="en-US" b="1">
              <a:solidFill>
                <a:srgbClr val="FFFFFF"/>
              </a:solidFill>
            </a:endParaRPr>
          </a:p>
        </p:txBody>
      </p:sp>
    </p:spTree>
    <p:extLst>
      <p:ext uri="{BB962C8B-B14F-4D97-AF65-F5344CB8AC3E}">
        <p14:creationId xmlns:p14="http://schemas.microsoft.com/office/powerpoint/2010/main" val="4148330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8815" y="731539"/>
            <a:ext cx="8543108" cy="587308"/>
          </a:xfrm>
        </p:spPr>
        <p:txBody>
          <a:bodyPr/>
          <a:lstStyle/>
          <a:p>
            <a:r>
              <a:rPr lang="en-US" sz="3600" dirty="0">
                <a:solidFill>
                  <a:srgbClr val="FF0000"/>
                </a:solidFill>
                <a:latin typeface="Cambria" panose="02040503050406030204" pitchFamily="18" charset="0"/>
              </a:rPr>
              <a:t>Eukaryotic Chromosomes</a:t>
            </a:r>
          </a:p>
        </p:txBody>
      </p:sp>
      <p:sp>
        <p:nvSpPr>
          <p:cNvPr id="55299" name="Rectangle 3"/>
          <p:cNvSpPr>
            <a:spLocks noGrp="1" noChangeArrowheads="1"/>
          </p:cNvSpPr>
          <p:nvPr>
            <p:ph idx="1"/>
          </p:nvPr>
        </p:nvSpPr>
        <p:spPr>
          <a:xfrm>
            <a:off x="764931" y="1661746"/>
            <a:ext cx="7781192" cy="4542732"/>
          </a:xfrm>
        </p:spPr>
        <p:txBody>
          <a:bodyPr/>
          <a:lstStyle/>
          <a:p>
            <a:r>
              <a:rPr lang="en-US" b="1" dirty="0">
                <a:latin typeface="Cambria" panose="02040503050406030204" pitchFamily="18" charset="0"/>
              </a:rPr>
              <a:t>Each eukaryotic chromosome contains one very long DNA molecule, typically bearing thousands of genes.</a:t>
            </a:r>
          </a:p>
          <a:p>
            <a:r>
              <a:rPr lang="en-US" b="1" dirty="0">
                <a:latin typeface="Cambria" panose="02040503050406030204" pitchFamily="18" charset="0"/>
              </a:rPr>
              <a:t>The number of chromosomes in a eukaryotic cell depends on the species.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98704"/>
            <a:ext cx="8546592" cy="6260592"/>
          </a:xfrm>
          <a:prstGeom prst="rect">
            <a:avLst/>
          </a:prstGeom>
        </p:spPr>
      </p:pic>
      <p:sp>
        <p:nvSpPr>
          <p:cNvPr id="2" name="TextBox 1"/>
          <p:cNvSpPr txBox="1"/>
          <p:nvPr/>
        </p:nvSpPr>
        <p:spPr>
          <a:xfrm>
            <a:off x="3167743" y="489860"/>
            <a:ext cx="4442242"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Number of chromosomes in body cells</a:t>
            </a:r>
          </a:p>
        </p:txBody>
      </p:sp>
      <p:sp>
        <p:nvSpPr>
          <p:cNvPr id="5" name="TextBox 4"/>
          <p:cNvSpPr txBox="1"/>
          <p:nvPr/>
        </p:nvSpPr>
        <p:spPr>
          <a:xfrm>
            <a:off x="567872" y="480788"/>
            <a:ext cx="1056700"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Species</a:t>
            </a:r>
          </a:p>
        </p:txBody>
      </p:sp>
      <p:sp>
        <p:nvSpPr>
          <p:cNvPr id="6" name="TextBox 5"/>
          <p:cNvSpPr txBox="1"/>
          <p:nvPr/>
        </p:nvSpPr>
        <p:spPr>
          <a:xfrm>
            <a:off x="643031" y="1049566"/>
            <a:ext cx="2247731"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Indian </a:t>
            </a:r>
            <a:r>
              <a:rPr lang="en-US" sz="1700" b="1" dirty="0" err="1">
                <a:solidFill>
                  <a:srgbClr val="000000"/>
                </a:solidFill>
                <a:latin typeface="Arial" pitchFamily="34" charset="0"/>
                <a:ea typeface="ＭＳ Ｐゴシック" charset="0"/>
                <a:cs typeface="Arial" pitchFamily="34" charset="0"/>
              </a:rPr>
              <a:t>muntjac</a:t>
            </a:r>
            <a:r>
              <a:rPr lang="en-US" sz="1700" b="1" dirty="0">
                <a:solidFill>
                  <a:srgbClr val="000000"/>
                </a:solidFill>
                <a:latin typeface="Arial" pitchFamily="34" charset="0"/>
                <a:ea typeface="ＭＳ Ｐゴシック" charset="0"/>
                <a:cs typeface="Arial" pitchFamily="34" charset="0"/>
              </a:rPr>
              <a:t> deer</a:t>
            </a:r>
          </a:p>
        </p:txBody>
      </p:sp>
      <p:sp>
        <p:nvSpPr>
          <p:cNvPr id="7" name="TextBox 6"/>
          <p:cNvSpPr txBox="1"/>
          <p:nvPr/>
        </p:nvSpPr>
        <p:spPr>
          <a:xfrm>
            <a:off x="643031" y="1590973"/>
            <a:ext cx="779381"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Koala</a:t>
            </a:r>
          </a:p>
        </p:txBody>
      </p:sp>
      <p:sp>
        <p:nvSpPr>
          <p:cNvPr id="10" name="TextBox 9"/>
          <p:cNvSpPr txBox="1"/>
          <p:nvPr/>
        </p:nvSpPr>
        <p:spPr>
          <a:xfrm>
            <a:off x="643031" y="2132539"/>
            <a:ext cx="1191352"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Opossum</a:t>
            </a:r>
          </a:p>
        </p:txBody>
      </p:sp>
      <p:sp>
        <p:nvSpPr>
          <p:cNvPr id="11" name="TextBox 10"/>
          <p:cNvSpPr txBox="1"/>
          <p:nvPr/>
        </p:nvSpPr>
        <p:spPr>
          <a:xfrm>
            <a:off x="643031" y="2674105"/>
            <a:ext cx="888385"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Giraffe</a:t>
            </a:r>
          </a:p>
        </p:txBody>
      </p:sp>
      <p:sp>
        <p:nvSpPr>
          <p:cNvPr id="12" name="TextBox 11"/>
          <p:cNvSpPr txBox="1"/>
          <p:nvPr/>
        </p:nvSpPr>
        <p:spPr>
          <a:xfrm>
            <a:off x="643031" y="3215671"/>
            <a:ext cx="888385"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Mouse</a:t>
            </a:r>
          </a:p>
        </p:txBody>
      </p:sp>
      <p:sp>
        <p:nvSpPr>
          <p:cNvPr id="13" name="TextBox 12"/>
          <p:cNvSpPr txBox="1"/>
          <p:nvPr/>
        </p:nvSpPr>
        <p:spPr>
          <a:xfrm>
            <a:off x="643031" y="3750887"/>
            <a:ext cx="923651"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Human</a:t>
            </a:r>
          </a:p>
        </p:txBody>
      </p:sp>
      <p:sp>
        <p:nvSpPr>
          <p:cNvPr id="14" name="TextBox 13"/>
          <p:cNvSpPr txBox="1"/>
          <p:nvPr/>
        </p:nvSpPr>
        <p:spPr>
          <a:xfrm>
            <a:off x="665257" y="4281340"/>
            <a:ext cx="2319866"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Duck-billed platypus</a:t>
            </a:r>
          </a:p>
        </p:txBody>
      </p:sp>
      <p:sp>
        <p:nvSpPr>
          <p:cNvPr id="15" name="TextBox 14"/>
          <p:cNvSpPr txBox="1"/>
          <p:nvPr/>
        </p:nvSpPr>
        <p:spPr>
          <a:xfrm>
            <a:off x="643031" y="4821319"/>
            <a:ext cx="790601"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Bison</a:t>
            </a:r>
          </a:p>
        </p:txBody>
      </p:sp>
      <p:sp>
        <p:nvSpPr>
          <p:cNvPr id="16" name="TextBox 15"/>
          <p:cNvSpPr txBox="1"/>
          <p:nvPr/>
        </p:nvSpPr>
        <p:spPr>
          <a:xfrm>
            <a:off x="643031" y="5358122"/>
            <a:ext cx="607859"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Dog</a:t>
            </a:r>
          </a:p>
        </p:txBody>
      </p:sp>
      <p:sp>
        <p:nvSpPr>
          <p:cNvPr id="17" name="TextBox 16"/>
          <p:cNvSpPr txBox="1"/>
          <p:nvPr/>
        </p:nvSpPr>
        <p:spPr>
          <a:xfrm>
            <a:off x="643031" y="5898101"/>
            <a:ext cx="1922321"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Red </a:t>
            </a:r>
            <a:r>
              <a:rPr lang="en-US" sz="1700" b="1" dirty="0" err="1">
                <a:solidFill>
                  <a:srgbClr val="000000"/>
                </a:solidFill>
                <a:latin typeface="Arial" pitchFamily="34" charset="0"/>
                <a:ea typeface="ＭＳ Ｐゴシック" charset="0"/>
                <a:cs typeface="Arial" pitchFamily="34" charset="0"/>
              </a:rPr>
              <a:t>viscacha</a:t>
            </a:r>
            <a:r>
              <a:rPr lang="en-US" sz="1700" b="1" dirty="0">
                <a:solidFill>
                  <a:srgbClr val="000000"/>
                </a:solidFill>
                <a:latin typeface="Arial" pitchFamily="34" charset="0"/>
                <a:ea typeface="ＭＳ Ｐゴシック" charset="0"/>
                <a:cs typeface="Arial" pitchFamily="34" charset="0"/>
              </a:rPr>
              <a:t> rat</a:t>
            </a:r>
          </a:p>
        </p:txBody>
      </p:sp>
      <p:sp>
        <p:nvSpPr>
          <p:cNvPr id="18" name="TextBox 17"/>
          <p:cNvSpPr txBox="1"/>
          <p:nvPr/>
        </p:nvSpPr>
        <p:spPr>
          <a:xfrm>
            <a:off x="3350472" y="1064866"/>
            <a:ext cx="312906"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6</a:t>
            </a:r>
          </a:p>
        </p:txBody>
      </p:sp>
      <p:sp>
        <p:nvSpPr>
          <p:cNvPr id="19" name="TextBox 18"/>
          <p:cNvSpPr txBox="1"/>
          <p:nvPr/>
        </p:nvSpPr>
        <p:spPr>
          <a:xfrm>
            <a:off x="3836247" y="1613684"/>
            <a:ext cx="441146"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16</a:t>
            </a:r>
          </a:p>
        </p:txBody>
      </p:sp>
      <p:sp>
        <p:nvSpPr>
          <p:cNvPr id="20" name="TextBox 19"/>
          <p:cNvSpPr txBox="1"/>
          <p:nvPr/>
        </p:nvSpPr>
        <p:spPr>
          <a:xfrm>
            <a:off x="4121997" y="2143452"/>
            <a:ext cx="441146"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22</a:t>
            </a:r>
          </a:p>
        </p:txBody>
      </p:sp>
      <p:sp>
        <p:nvSpPr>
          <p:cNvPr id="21" name="TextBox 20"/>
          <p:cNvSpPr txBox="1"/>
          <p:nvPr/>
        </p:nvSpPr>
        <p:spPr>
          <a:xfrm>
            <a:off x="4522047" y="2682745"/>
            <a:ext cx="441146"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30</a:t>
            </a:r>
          </a:p>
        </p:txBody>
      </p:sp>
      <p:sp>
        <p:nvSpPr>
          <p:cNvPr id="22" name="TextBox 21"/>
          <p:cNvSpPr txBox="1"/>
          <p:nvPr/>
        </p:nvSpPr>
        <p:spPr>
          <a:xfrm>
            <a:off x="5045922" y="3212513"/>
            <a:ext cx="441146"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40</a:t>
            </a:r>
          </a:p>
        </p:txBody>
      </p:sp>
      <p:sp>
        <p:nvSpPr>
          <p:cNvPr id="23" name="TextBox 22"/>
          <p:cNvSpPr txBox="1"/>
          <p:nvPr/>
        </p:nvSpPr>
        <p:spPr>
          <a:xfrm>
            <a:off x="5454135" y="3590042"/>
            <a:ext cx="755335" cy="707886"/>
          </a:xfrm>
          <a:prstGeom prst="rect">
            <a:avLst/>
          </a:prstGeom>
          <a:noFill/>
        </p:spPr>
        <p:txBody>
          <a:bodyPr wrap="none" rtlCol="0">
            <a:spAutoFit/>
          </a:bodyPr>
          <a:lstStyle/>
          <a:p>
            <a:pPr eaLnBrk="0" hangingPunct="0"/>
            <a:r>
              <a:rPr lang="en-US" sz="4000" b="1" dirty="0">
                <a:solidFill>
                  <a:srgbClr val="FF0000"/>
                </a:solidFill>
                <a:latin typeface="Arial" pitchFamily="34" charset="0"/>
                <a:ea typeface="ＭＳ Ｐゴシック" charset="0"/>
                <a:cs typeface="Arial" pitchFamily="34" charset="0"/>
              </a:rPr>
              <a:t>46</a:t>
            </a:r>
          </a:p>
        </p:txBody>
      </p:sp>
      <p:sp>
        <p:nvSpPr>
          <p:cNvPr id="24" name="TextBox 23"/>
          <p:cNvSpPr txBox="1"/>
          <p:nvPr/>
        </p:nvSpPr>
        <p:spPr>
          <a:xfrm>
            <a:off x="5645997" y="4310149"/>
            <a:ext cx="441146"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54</a:t>
            </a:r>
          </a:p>
        </p:txBody>
      </p:sp>
      <p:sp>
        <p:nvSpPr>
          <p:cNvPr id="25" name="TextBox 24"/>
          <p:cNvSpPr txBox="1"/>
          <p:nvPr/>
        </p:nvSpPr>
        <p:spPr>
          <a:xfrm>
            <a:off x="5988897" y="4839917"/>
            <a:ext cx="441146"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60</a:t>
            </a:r>
          </a:p>
        </p:txBody>
      </p:sp>
      <p:sp>
        <p:nvSpPr>
          <p:cNvPr id="26" name="TextBox 25"/>
          <p:cNvSpPr txBox="1"/>
          <p:nvPr/>
        </p:nvSpPr>
        <p:spPr>
          <a:xfrm>
            <a:off x="6874722" y="5369685"/>
            <a:ext cx="441146"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78</a:t>
            </a:r>
          </a:p>
        </p:txBody>
      </p:sp>
      <p:sp>
        <p:nvSpPr>
          <p:cNvPr id="27" name="TextBox 26"/>
          <p:cNvSpPr txBox="1"/>
          <p:nvPr/>
        </p:nvSpPr>
        <p:spPr>
          <a:xfrm>
            <a:off x="7941522" y="5928028"/>
            <a:ext cx="569387" cy="369332"/>
          </a:xfrm>
          <a:prstGeom prst="rect">
            <a:avLst/>
          </a:prstGeom>
          <a:noFill/>
        </p:spPr>
        <p:txBody>
          <a:bodyPr wrap="none" rtlCol="0">
            <a:spAutoFit/>
          </a:bodyPr>
          <a:lstStyle/>
          <a:p>
            <a:pPr eaLnBrk="0" hangingPunct="0"/>
            <a:r>
              <a:rPr lang="en-US" sz="1800" b="1">
                <a:solidFill>
                  <a:srgbClr val="000000"/>
                </a:solidFill>
                <a:latin typeface="Arial" pitchFamily="34" charset="0"/>
                <a:ea typeface="ＭＳ Ｐゴシック" charset="0"/>
                <a:cs typeface="Arial" pitchFamily="34" charset="0"/>
              </a:rPr>
              <a:t>102</a:t>
            </a:r>
            <a:endParaRPr lang="en-US" sz="1800" b="1" dirty="0">
              <a:solidFill>
                <a:srgbClr val="000000"/>
              </a:solidFill>
              <a:latin typeface="Arial" pitchFamily="34" charset="0"/>
              <a:ea typeface="ＭＳ Ｐゴシック" charset="0"/>
              <a:cs typeface="Arial" pitchFamily="34" charset="0"/>
            </a:endParaRPr>
          </a:p>
        </p:txBody>
      </p:sp>
    </p:spTree>
    <p:extLst>
      <p:ext uri="{BB962C8B-B14F-4D97-AF65-F5344CB8AC3E}">
        <p14:creationId xmlns:p14="http://schemas.microsoft.com/office/powerpoint/2010/main" val="3189737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738554" y="562708"/>
            <a:ext cx="8478797" cy="896815"/>
          </a:xfrm>
        </p:spPr>
        <p:txBody>
          <a:bodyPr/>
          <a:lstStyle/>
          <a:p>
            <a:r>
              <a:rPr lang="en-US" sz="3600" dirty="0">
                <a:solidFill>
                  <a:srgbClr val="FF0000"/>
                </a:solidFill>
                <a:latin typeface="Cambria" panose="02040503050406030204" pitchFamily="18" charset="0"/>
              </a:rPr>
              <a:t>Eukaryotic Chromosomes</a:t>
            </a:r>
          </a:p>
        </p:txBody>
      </p:sp>
      <p:sp>
        <p:nvSpPr>
          <p:cNvPr id="55299" name="Rectangle 3"/>
          <p:cNvSpPr>
            <a:spLocks noGrp="1" noChangeArrowheads="1"/>
          </p:cNvSpPr>
          <p:nvPr>
            <p:ph idx="1"/>
          </p:nvPr>
        </p:nvSpPr>
        <p:spPr>
          <a:xfrm>
            <a:off x="738555" y="1776045"/>
            <a:ext cx="8091936" cy="4400917"/>
          </a:xfrm>
        </p:spPr>
        <p:txBody>
          <a:bodyPr/>
          <a:lstStyle/>
          <a:p>
            <a:r>
              <a:rPr lang="en-US" b="1" dirty="0">
                <a:latin typeface="Cambria" panose="02040503050406030204" pitchFamily="18" charset="0"/>
              </a:rPr>
              <a:t>Chromosomes are made of </a:t>
            </a:r>
            <a:r>
              <a:rPr lang="en-US" b="1" dirty="0">
                <a:solidFill>
                  <a:srgbClr val="FF0000"/>
                </a:solidFill>
                <a:latin typeface="Cambria" panose="02040503050406030204" pitchFamily="18" charset="0"/>
              </a:rPr>
              <a:t>chromatin</a:t>
            </a:r>
            <a:r>
              <a:rPr lang="en-US" b="1" dirty="0">
                <a:latin typeface="Cambria" panose="02040503050406030204" pitchFamily="18" charset="0"/>
              </a:rPr>
              <a:t>, fibers composed of roughly equal amounts of DNA and protein molecules, which help</a:t>
            </a:r>
          </a:p>
          <a:p>
            <a:pPr lvl="1"/>
            <a:r>
              <a:rPr lang="en-US" sz="2800" b="1" dirty="0">
                <a:latin typeface="Cambria" panose="02040503050406030204" pitchFamily="18" charset="0"/>
              </a:rPr>
              <a:t>organize the chromatin and </a:t>
            </a:r>
          </a:p>
          <a:p>
            <a:pPr lvl="1"/>
            <a:r>
              <a:rPr lang="en-US" sz="2800" b="1" dirty="0">
                <a:latin typeface="Cambria" panose="02040503050406030204" pitchFamily="18" charset="0"/>
              </a:rPr>
              <a:t>control the activity of its genes.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00892" y="598515"/>
            <a:ext cx="8543108" cy="623616"/>
          </a:xfrm>
        </p:spPr>
        <p:txBody>
          <a:bodyPr/>
          <a:lstStyle/>
          <a:p>
            <a:r>
              <a:rPr lang="en-US" sz="4000" dirty="0">
                <a:solidFill>
                  <a:srgbClr val="FF0000"/>
                </a:solidFill>
                <a:latin typeface="Cambria" panose="02040503050406030204" pitchFamily="18" charset="0"/>
              </a:rPr>
              <a:t>Eukaryotic Chromosomes</a:t>
            </a:r>
          </a:p>
        </p:txBody>
      </p:sp>
      <p:sp>
        <p:nvSpPr>
          <p:cNvPr id="55299" name="Rectangle 3"/>
          <p:cNvSpPr>
            <a:spLocks noGrp="1" noChangeArrowheads="1"/>
          </p:cNvSpPr>
          <p:nvPr>
            <p:ph idx="1"/>
          </p:nvPr>
        </p:nvSpPr>
        <p:spPr>
          <a:xfrm>
            <a:off x="703385" y="1600200"/>
            <a:ext cx="7851530" cy="4576762"/>
          </a:xfrm>
        </p:spPr>
        <p:txBody>
          <a:bodyPr/>
          <a:lstStyle/>
          <a:p>
            <a:r>
              <a:rPr lang="en-US" sz="2400" b="1" dirty="0">
                <a:latin typeface="Cambria" panose="02040503050406030204" pitchFamily="18" charset="0"/>
              </a:rPr>
              <a:t>Most of the time, the chromosomes exist as thin fibers that are much longer than the nucleus they are stored in.</a:t>
            </a:r>
          </a:p>
          <a:p>
            <a:pPr lvl="1"/>
            <a:r>
              <a:rPr lang="en-US" sz="2400" b="1" dirty="0">
                <a:latin typeface="Cambria" panose="02040503050406030204" pitchFamily="18" charset="0"/>
              </a:rPr>
              <a:t>If fully extended, the DNA in just one of your cells would be more than six feet long! </a:t>
            </a:r>
          </a:p>
          <a:p>
            <a:pPr lvl="1"/>
            <a:r>
              <a:rPr lang="en-US" sz="2400" b="1" dirty="0">
                <a:latin typeface="Cambria" panose="02040503050406030204" pitchFamily="18" charset="0"/>
              </a:rPr>
              <a:t>As a cell prepares to divide, its chromatin fibers coil up, forming compact chromosomes that can be viewed under a light microscope.</a:t>
            </a:r>
          </a:p>
          <a:p>
            <a:pPr lvl="1"/>
            <a:r>
              <a:rPr lang="en-US" sz="2400" b="1" dirty="0">
                <a:latin typeface="Cambria" panose="02040503050406030204" pitchFamily="18" charset="0"/>
              </a:rPr>
              <a:t>When a cell is not dividing, the chromosomes are too thin to be seen under a light microscope.</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04216"/>
            <a:ext cx="8546592" cy="6449568"/>
          </a:xfrm>
          <a:prstGeom prst="rect">
            <a:avLst/>
          </a:prstGeom>
        </p:spPr>
      </p:pic>
      <p:sp>
        <p:nvSpPr>
          <p:cNvPr id="9" name="TextBox 8"/>
          <p:cNvSpPr txBox="1"/>
          <p:nvPr/>
        </p:nvSpPr>
        <p:spPr>
          <a:xfrm>
            <a:off x="3631147" y="6040946"/>
            <a:ext cx="2743276" cy="523220"/>
          </a:xfrm>
          <a:prstGeom prst="rect">
            <a:avLst/>
          </a:prstGeom>
          <a:noFill/>
        </p:spPr>
        <p:txBody>
          <a:bodyPr wrap="square" rtlCol="0">
            <a:spAutoFit/>
          </a:bodyPr>
          <a:lstStyle/>
          <a:p>
            <a:pPr eaLnBrk="0" hangingPunct="0"/>
            <a:r>
              <a:rPr lang="en-US" sz="2800" b="1" dirty="0">
                <a:solidFill>
                  <a:srgbClr val="FF0000"/>
                </a:solidFill>
                <a:latin typeface="Arial" pitchFamily="34" charset="0"/>
                <a:ea typeface="ＭＳ Ｐゴシック" charset="0"/>
                <a:cs typeface="Arial" pitchFamily="34" charset="0"/>
              </a:rPr>
              <a:t>Chromosomes</a:t>
            </a:r>
          </a:p>
        </p:txBody>
      </p:sp>
      <p:sp>
        <p:nvSpPr>
          <p:cNvPr id="10" name="TextBox 9"/>
          <p:cNvSpPr txBox="1"/>
          <p:nvPr/>
        </p:nvSpPr>
        <p:spPr>
          <a:xfrm rot="16200000">
            <a:off x="193560" y="5491261"/>
            <a:ext cx="522072" cy="369332"/>
          </a:xfrm>
          <a:prstGeom prst="rect">
            <a:avLst/>
          </a:prstGeom>
          <a:noFill/>
        </p:spPr>
        <p:txBody>
          <a:bodyPr wrap="squar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LM</a:t>
            </a:r>
          </a:p>
        </p:txBody>
      </p:sp>
      <p:grpSp>
        <p:nvGrpSpPr>
          <p:cNvPr id="2" name="Group 1"/>
          <p:cNvGrpSpPr/>
          <p:nvPr/>
        </p:nvGrpSpPr>
        <p:grpSpPr>
          <a:xfrm>
            <a:off x="4330206" y="3625850"/>
            <a:ext cx="857744" cy="2405673"/>
            <a:chOff x="4330206" y="3685312"/>
            <a:chExt cx="857744" cy="2651988"/>
          </a:xfrm>
        </p:grpSpPr>
        <p:sp>
          <p:nvSpPr>
            <p:cNvPr id="6" name="Freeform 5"/>
            <p:cNvSpPr/>
            <p:nvPr/>
          </p:nvSpPr>
          <p:spPr bwMode="auto">
            <a:xfrm>
              <a:off x="4330206" y="3685312"/>
              <a:ext cx="857250" cy="2641600"/>
            </a:xfrm>
            <a:custGeom>
              <a:avLst/>
              <a:gdLst>
                <a:gd name="connsiteX0" fmla="*/ 0 w 857250"/>
                <a:gd name="connsiteY0" fmla="*/ 0 h 2641600"/>
                <a:gd name="connsiteX1" fmla="*/ 374650 w 857250"/>
                <a:gd name="connsiteY1" fmla="*/ 2641600 h 2641600"/>
                <a:gd name="connsiteX2" fmla="*/ 857250 w 857250"/>
                <a:gd name="connsiteY2" fmla="*/ 95250 h 2641600"/>
              </a:gdLst>
              <a:ahLst/>
              <a:cxnLst>
                <a:cxn ang="0">
                  <a:pos x="connsiteX0" y="connsiteY0"/>
                </a:cxn>
                <a:cxn ang="0">
                  <a:pos x="connsiteX1" y="connsiteY1"/>
                </a:cxn>
                <a:cxn ang="0">
                  <a:pos x="connsiteX2" y="connsiteY2"/>
                </a:cxn>
              </a:cxnLst>
              <a:rect l="l" t="t" r="r" b="b"/>
              <a:pathLst>
                <a:path w="857250" h="2641600">
                  <a:moveTo>
                    <a:pt x="0" y="0"/>
                  </a:moveTo>
                  <a:lnTo>
                    <a:pt x="374650" y="2641600"/>
                  </a:lnTo>
                  <a:lnTo>
                    <a:pt x="857250" y="95250"/>
                  </a:lnTo>
                </a:path>
              </a:pathLst>
            </a:custGeom>
            <a:noFill/>
            <a:ln w="31750" cap="flat" cmpd="sng" algn="ctr">
              <a:solidFill>
                <a:schemeClr val="bg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1" name="Freeform 10"/>
            <p:cNvSpPr/>
            <p:nvPr/>
          </p:nvSpPr>
          <p:spPr bwMode="auto">
            <a:xfrm>
              <a:off x="4330700" y="3695700"/>
              <a:ext cx="857250" cy="2641600"/>
            </a:xfrm>
            <a:custGeom>
              <a:avLst/>
              <a:gdLst>
                <a:gd name="connsiteX0" fmla="*/ 0 w 857250"/>
                <a:gd name="connsiteY0" fmla="*/ 0 h 2641600"/>
                <a:gd name="connsiteX1" fmla="*/ 374650 w 857250"/>
                <a:gd name="connsiteY1" fmla="*/ 2641600 h 2641600"/>
                <a:gd name="connsiteX2" fmla="*/ 857250 w 857250"/>
                <a:gd name="connsiteY2" fmla="*/ 95250 h 2641600"/>
              </a:gdLst>
              <a:ahLst/>
              <a:cxnLst>
                <a:cxn ang="0">
                  <a:pos x="connsiteX0" y="connsiteY0"/>
                </a:cxn>
                <a:cxn ang="0">
                  <a:pos x="connsiteX1" y="connsiteY1"/>
                </a:cxn>
                <a:cxn ang="0">
                  <a:pos x="connsiteX2" y="connsiteY2"/>
                </a:cxn>
              </a:cxnLst>
              <a:rect l="l" t="t" r="r" b="b"/>
              <a:pathLst>
                <a:path w="857250" h="2641600">
                  <a:moveTo>
                    <a:pt x="0" y="0"/>
                  </a:moveTo>
                  <a:lnTo>
                    <a:pt x="374650" y="2641600"/>
                  </a:lnTo>
                  <a:lnTo>
                    <a:pt x="857250" y="95250"/>
                  </a:lnTo>
                </a:path>
              </a:pathLst>
            </a:custGeom>
            <a:noFill/>
            <a:ln w="1270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spTree>
    <p:extLst>
      <p:ext uri="{BB962C8B-B14F-4D97-AF65-F5344CB8AC3E}">
        <p14:creationId xmlns:p14="http://schemas.microsoft.com/office/powerpoint/2010/main" val="3189737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1829" y="570999"/>
            <a:ext cx="8543108" cy="958863"/>
          </a:xfrm>
        </p:spPr>
        <p:txBody>
          <a:bodyPr/>
          <a:lstStyle/>
          <a:p>
            <a:r>
              <a:rPr lang="en-US" sz="4000" dirty="0">
                <a:solidFill>
                  <a:srgbClr val="FF0000"/>
                </a:solidFill>
                <a:latin typeface="Cambria" panose="02040503050406030204" pitchFamily="18" charset="0"/>
              </a:rPr>
              <a:t>Eukaryotic Chromosomes</a:t>
            </a:r>
          </a:p>
        </p:txBody>
      </p:sp>
      <p:sp>
        <p:nvSpPr>
          <p:cNvPr id="63490" name="Rectangle 2"/>
          <p:cNvSpPr>
            <a:spLocks noGrp="1" noChangeArrowheads="1"/>
          </p:cNvSpPr>
          <p:nvPr>
            <p:ph idx="1"/>
          </p:nvPr>
        </p:nvSpPr>
        <p:spPr>
          <a:xfrm>
            <a:off x="691828" y="1608991"/>
            <a:ext cx="7845503" cy="4567971"/>
          </a:xfrm>
        </p:spPr>
        <p:txBody>
          <a:bodyPr/>
          <a:lstStyle/>
          <a:p>
            <a:r>
              <a:rPr lang="en-US" b="1" dirty="0">
                <a:latin typeface="Cambria" panose="02040503050406030204" pitchFamily="18" charset="0"/>
              </a:rPr>
              <a:t>The DNA in a cell is packed into an elaborate, multilevel system of coiling and folding.</a:t>
            </a:r>
          </a:p>
          <a:p>
            <a:r>
              <a:rPr lang="en-US" sz="3600" b="1" dirty="0">
                <a:solidFill>
                  <a:srgbClr val="FF0000"/>
                </a:solidFill>
                <a:latin typeface="Cambria" panose="02040503050406030204" pitchFamily="18" charset="0"/>
              </a:rPr>
              <a:t>Histones</a:t>
            </a:r>
            <a:r>
              <a:rPr lang="en-US" sz="2000" b="1" dirty="0">
                <a:solidFill>
                  <a:srgbClr val="FF0000"/>
                </a:solidFill>
                <a:latin typeface="Cambria" panose="02040503050406030204" pitchFamily="18" charset="0"/>
                <a:ea typeface="楷体" panose="02010609060101010101" pitchFamily="49" charset="-122"/>
              </a:rPr>
              <a:t>（</a:t>
            </a:r>
            <a:r>
              <a:rPr lang="zh-CN" altLang="en-US" sz="2000" b="1" dirty="0">
                <a:solidFill>
                  <a:srgbClr val="FF0000"/>
                </a:solidFill>
                <a:latin typeface="Cambria" panose="02040503050406030204" pitchFamily="18" charset="0"/>
                <a:ea typeface="楷体" panose="02010609060101010101" pitchFamily="49" charset="-122"/>
              </a:rPr>
              <a:t>组蛋白</a:t>
            </a:r>
            <a:r>
              <a:rPr lang="en-US" sz="2000" b="1" dirty="0">
                <a:solidFill>
                  <a:srgbClr val="FF0000"/>
                </a:solidFill>
                <a:latin typeface="Cambria" panose="02040503050406030204" pitchFamily="18" charset="0"/>
                <a:ea typeface="楷体" panose="02010609060101010101" pitchFamily="49" charset="-122"/>
              </a:rPr>
              <a:t>）</a:t>
            </a:r>
            <a:r>
              <a:rPr lang="en-US" b="1" dirty="0">
                <a:solidFill>
                  <a:srgbClr val="FF0000"/>
                </a:solidFill>
                <a:latin typeface="Cambria" panose="02040503050406030204" pitchFamily="18" charset="0"/>
              </a:rPr>
              <a:t> </a:t>
            </a:r>
            <a:r>
              <a:rPr lang="en-US" b="1" dirty="0">
                <a:latin typeface="Cambria" panose="02040503050406030204" pitchFamily="18" charset="0"/>
              </a:rPr>
              <a:t>are proteins used to package DNA in eukaryotes.</a:t>
            </a:r>
          </a:p>
          <a:p>
            <a:r>
              <a:rPr lang="en-US" sz="3600" b="1" dirty="0">
                <a:solidFill>
                  <a:srgbClr val="FF0000"/>
                </a:solidFill>
                <a:latin typeface="Cambria" panose="02040503050406030204" pitchFamily="18" charset="0"/>
              </a:rPr>
              <a:t>Nucleosomes</a:t>
            </a:r>
            <a:r>
              <a:rPr lang="en-US" sz="2000" b="1" dirty="0">
                <a:solidFill>
                  <a:srgbClr val="FF0000"/>
                </a:solidFill>
                <a:latin typeface="Cambria" panose="02040503050406030204" pitchFamily="18" charset="0"/>
                <a:ea typeface="楷体" panose="02010609060101010101" pitchFamily="49" charset="-122"/>
              </a:rPr>
              <a:t>（</a:t>
            </a:r>
            <a:r>
              <a:rPr lang="zh-CN" altLang="en-US" sz="2000" b="1" dirty="0">
                <a:solidFill>
                  <a:srgbClr val="FF0000"/>
                </a:solidFill>
                <a:latin typeface="Cambria" panose="02040503050406030204" pitchFamily="18" charset="0"/>
                <a:ea typeface="楷体" panose="02010609060101010101" pitchFamily="49" charset="-122"/>
              </a:rPr>
              <a:t>核小体</a:t>
            </a:r>
            <a:r>
              <a:rPr lang="en-US" sz="2000" b="1" dirty="0">
                <a:solidFill>
                  <a:srgbClr val="FF0000"/>
                </a:solidFill>
                <a:latin typeface="Cambria" panose="02040503050406030204" pitchFamily="18" charset="0"/>
                <a:ea typeface="楷体" panose="02010609060101010101" pitchFamily="49" charset="-122"/>
              </a:rPr>
              <a:t>）</a:t>
            </a:r>
            <a:r>
              <a:rPr lang="en-US" b="1" dirty="0">
                <a:solidFill>
                  <a:srgbClr val="FF0000"/>
                </a:solidFill>
                <a:latin typeface="Cambria" panose="02040503050406030204" pitchFamily="18" charset="0"/>
              </a:rPr>
              <a:t> </a:t>
            </a:r>
            <a:r>
              <a:rPr lang="en-US" b="1" dirty="0">
                <a:latin typeface="Cambria" panose="02040503050406030204" pitchFamily="18" charset="0"/>
              </a:rPr>
              <a:t>consist of DNA wound around histone molecules.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DNA Packing</a:t>
            </a:r>
          </a:p>
        </p:txBody>
      </p:sp>
      <p:sp>
        <p:nvSpPr>
          <p:cNvPr id="3" name="Footer Placeholder 2"/>
          <p:cNvSpPr>
            <a:spLocks noGrp="1"/>
          </p:cNvSpPr>
          <p:nvPr>
            <p:ph type="ftr" sz="quarter" idx="11"/>
          </p:nvPr>
        </p:nvSpPr>
        <p:spPr/>
        <p:txBody>
          <a:bodyPr/>
          <a:lstStyle/>
          <a:p>
            <a:r>
              <a:rPr lang="en-US"/>
              <a:t>© 2016 Pearson Education, Inc.</a:t>
            </a:r>
          </a:p>
        </p:txBody>
      </p:sp>
      <p:pic>
        <p:nvPicPr>
          <p:cNvPr id="4" name="08_04DNAPacking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151878"/>
            <a:ext cx="6096000" cy="4572000"/>
          </a:xfrm>
          <a:prstGeom prst="rect">
            <a:avLst/>
          </a:prstGeom>
        </p:spPr>
      </p:pic>
    </p:spTree>
    <p:extLst>
      <p:ext uri="{BB962C8B-B14F-4D97-AF65-F5344CB8AC3E}">
        <p14:creationId xmlns:p14="http://schemas.microsoft.com/office/powerpoint/2010/main" val="34038693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616" y="204216"/>
            <a:ext cx="3858768" cy="644956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8.4</a:t>
            </a:r>
          </a:p>
        </p:txBody>
      </p:sp>
      <p:sp>
        <p:nvSpPr>
          <p:cNvPr id="2" name="TextBox 1"/>
          <p:cNvSpPr txBox="1"/>
          <p:nvPr/>
        </p:nvSpPr>
        <p:spPr>
          <a:xfrm>
            <a:off x="3123648" y="1000125"/>
            <a:ext cx="1659172"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DNA double helix</a:t>
            </a:r>
          </a:p>
        </p:txBody>
      </p:sp>
      <p:sp>
        <p:nvSpPr>
          <p:cNvPr id="5" name="TextBox 4"/>
          <p:cNvSpPr txBox="1"/>
          <p:nvPr/>
        </p:nvSpPr>
        <p:spPr>
          <a:xfrm>
            <a:off x="4616189" y="1219607"/>
            <a:ext cx="1268296" cy="400110"/>
          </a:xfrm>
          <a:prstGeom prst="rect">
            <a:avLst/>
          </a:prstGeom>
          <a:noFill/>
        </p:spPr>
        <p:txBody>
          <a:bodyPr wrap="none" rtlCol="0">
            <a:spAutoFit/>
          </a:bodyPr>
          <a:lstStyle/>
          <a:p>
            <a:pPr eaLnBrk="0" hangingPunct="0"/>
            <a:r>
              <a:rPr lang="en-US" sz="2000" b="1" dirty="0">
                <a:solidFill>
                  <a:srgbClr val="FF0000"/>
                </a:solidFill>
                <a:latin typeface="Arial" pitchFamily="34" charset="0"/>
                <a:ea typeface="ＭＳ Ｐゴシック" charset="0"/>
                <a:cs typeface="Arial" pitchFamily="34" charset="0"/>
              </a:rPr>
              <a:t>Histones</a:t>
            </a:r>
          </a:p>
        </p:txBody>
      </p:sp>
      <p:sp>
        <p:nvSpPr>
          <p:cNvPr id="6" name="TextBox 5"/>
          <p:cNvSpPr txBox="1"/>
          <p:nvPr/>
        </p:nvSpPr>
        <p:spPr>
          <a:xfrm>
            <a:off x="4343715" y="1588613"/>
            <a:ext cx="821059" cy="738664"/>
          </a:xfrm>
          <a:prstGeom prst="rect">
            <a:avLst/>
          </a:prstGeom>
          <a:noFill/>
        </p:spPr>
        <p:txBody>
          <a:bodyPr wrap="none" rtlCol="0">
            <a:spAutoFit/>
          </a:bodyPr>
          <a:lstStyle/>
          <a:p>
            <a:pPr algn="ctr" eaLnBrk="0" hangingPunct="0"/>
            <a:r>
              <a:rPr lang="en-US" sz="1400" b="1" dirty="0">
                <a:solidFill>
                  <a:srgbClr val="000000"/>
                </a:solidFill>
                <a:latin typeface="Arial" pitchFamily="34" charset="0"/>
                <a:ea typeface="ＭＳ Ｐゴシック" charset="0"/>
                <a:cs typeface="Arial" pitchFamily="34" charset="0"/>
              </a:rPr>
              <a:t>“Beads</a:t>
            </a:r>
          </a:p>
          <a:p>
            <a:pPr algn="ctr" eaLnBrk="0" hangingPunct="0"/>
            <a:r>
              <a:rPr lang="en-US" sz="1400" b="1" dirty="0">
                <a:solidFill>
                  <a:srgbClr val="000000"/>
                </a:solidFill>
                <a:latin typeface="Arial" pitchFamily="34" charset="0"/>
                <a:ea typeface="ＭＳ Ｐゴシック" charset="0"/>
                <a:cs typeface="Arial" pitchFamily="34" charset="0"/>
              </a:rPr>
              <a:t>on a</a:t>
            </a:r>
          </a:p>
          <a:p>
            <a:pPr algn="ctr" eaLnBrk="0" hangingPunct="0"/>
            <a:r>
              <a:rPr lang="en-US" sz="1400" b="1" dirty="0">
                <a:solidFill>
                  <a:srgbClr val="000000"/>
                </a:solidFill>
                <a:latin typeface="Arial" pitchFamily="34" charset="0"/>
                <a:ea typeface="ＭＳ Ｐゴシック" charset="0"/>
                <a:cs typeface="Arial" pitchFamily="34" charset="0"/>
              </a:rPr>
              <a:t>string” </a:t>
            </a:r>
          </a:p>
        </p:txBody>
      </p:sp>
      <p:sp>
        <p:nvSpPr>
          <p:cNvPr id="7" name="TextBox 6"/>
          <p:cNvSpPr txBox="1"/>
          <p:nvPr/>
        </p:nvSpPr>
        <p:spPr>
          <a:xfrm rot="16200000">
            <a:off x="3550536" y="2766141"/>
            <a:ext cx="455574" cy="246221"/>
          </a:xfrm>
          <a:prstGeom prst="rect">
            <a:avLst/>
          </a:prstGeom>
          <a:noFill/>
        </p:spPr>
        <p:txBody>
          <a:bodyPr wrap="none" rtlCol="0">
            <a:spAutoFit/>
          </a:bodyPr>
          <a:lstStyle/>
          <a:p>
            <a:pPr eaLnBrk="0" hangingPunct="0"/>
            <a:r>
              <a:rPr lang="en-US" sz="1000" b="1" dirty="0">
                <a:solidFill>
                  <a:srgbClr val="000000"/>
                </a:solidFill>
                <a:latin typeface="Arial" pitchFamily="34" charset="0"/>
                <a:ea typeface="ＭＳ Ｐゴシック" charset="0"/>
                <a:cs typeface="Arial" pitchFamily="34" charset="0"/>
              </a:rPr>
              <a:t>TEM</a:t>
            </a:r>
          </a:p>
        </p:txBody>
      </p:sp>
      <p:sp>
        <p:nvSpPr>
          <p:cNvPr id="8" name="TextBox 7"/>
          <p:cNvSpPr txBox="1"/>
          <p:nvPr/>
        </p:nvSpPr>
        <p:spPr>
          <a:xfrm>
            <a:off x="4914030" y="2883454"/>
            <a:ext cx="2323072" cy="523220"/>
          </a:xfrm>
          <a:prstGeom prst="rect">
            <a:avLst/>
          </a:prstGeom>
          <a:noFill/>
        </p:spPr>
        <p:txBody>
          <a:bodyPr wrap="none" rtlCol="0">
            <a:spAutoFit/>
          </a:bodyPr>
          <a:lstStyle/>
          <a:p>
            <a:pPr eaLnBrk="0" hangingPunct="0"/>
            <a:r>
              <a:rPr lang="en-US" sz="2800" b="1" dirty="0">
                <a:solidFill>
                  <a:srgbClr val="FF0000"/>
                </a:solidFill>
                <a:latin typeface="Arial" pitchFamily="34" charset="0"/>
                <a:ea typeface="ＭＳ Ｐゴシック" charset="0"/>
                <a:cs typeface="Arial" pitchFamily="34" charset="0"/>
              </a:rPr>
              <a:t>Nucleosome</a:t>
            </a:r>
          </a:p>
        </p:txBody>
      </p:sp>
      <p:sp>
        <p:nvSpPr>
          <p:cNvPr id="9" name="TextBox 8"/>
          <p:cNvSpPr txBox="1"/>
          <p:nvPr/>
        </p:nvSpPr>
        <p:spPr>
          <a:xfrm>
            <a:off x="2579116" y="5656817"/>
            <a:ext cx="1409360" cy="933589"/>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Duplicated</a:t>
            </a:r>
          </a:p>
          <a:p>
            <a:pPr eaLnBrk="0" hangingPunct="0"/>
            <a:r>
              <a:rPr lang="en-US" sz="1400" b="1" dirty="0">
                <a:solidFill>
                  <a:srgbClr val="000000"/>
                </a:solidFill>
                <a:latin typeface="Arial" pitchFamily="34" charset="0"/>
                <a:ea typeface="ＭＳ Ｐゴシック" charset="0"/>
                <a:cs typeface="Arial" pitchFamily="34" charset="0"/>
              </a:rPr>
              <a:t>chromosomes</a:t>
            </a:r>
          </a:p>
          <a:p>
            <a:pPr eaLnBrk="0" hangingPunct="0">
              <a:lnSpc>
                <a:spcPts val="1600"/>
              </a:lnSpc>
            </a:pPr>
            <a:r>
              <a:rPr lang="en-US" sz="1400" b="1" dirty="0">
                <a:solidFill>
                  <a:srgbClr val="000000"/>
                </a:solidFill>
                <a:latin typeface="Arial" pitchFamily="34" charset="0"/>
                <a:ea typeface="ＭＳ Ｐゴシック" charset="0"/>
                <a:cs typeface="Arial" pitchFamily="34" charset="0"/>
              </a:rPr>
              <a:t>(sister </a:t>
            </a:r>
          </a:p>
          <a:p>
            <a:pPr eaLnBrk="0" hangingPunct="0">
              <a:lnSpc>
                <a:spcPts val="1600"/>
              </a:lnSpc>
            </a:pPr>
            <a:r>
              <a:rPr lang="en-US" sz="1400" b="1" dirty="0">
                <a:solidFill>
                  <a:srgbClr val="000000"/>
                </a:solidFill>
                <a:latin typeface="Arial" pitchFamily="34" charset="0"/>
                <a:ea typeface="ＭＳ Ｐゴシック" charset="0"/>
                <a:cs typeface="Arial" pitchFamily="34" charset="0"/>
              </a:rPr>
              <a:t>chromatids)</a:t>
            </a:r>
          </a:p>
        </p:txBody>
      </p:sp>
      <p:sp>
        <p:nvSpPr>
          <p:cNvPr id="10" name="TextBox 9"/>
          <p:cNvSpPr txBox="1"/>
          <p:nvPr/>
        </p:nvSpPr>
        <p:spPr>
          <a:xfrm>
            <a:off x="4260268" y="6339578"/>
            <a:ext cx="1914307" cy="461665"/>
          </a:xfrm>
          <a:prstGeom prst="rect">
            <a:avLst/>
          </a:prstGeom>
          <a:noFill/>
        </p:spPr>
        <p:txBody>
          <a:bodyPr wrap="none" rtlCol="0">
            <a:spAutoFit/>
          </a:bodyPr>
          <a:lstStyle/>
          <a:p>
            <a:pPr eaLnBrk="0" hangingPunct="0"/>
            <a:r>
              <a:rPr lang="en-US" b="1" dirty="0">
                <a:solidFill>
                  <a:srgbClr val="FF0000"/>
                </a:solidFill>
                <a:latin typeface="Arial" pitchFamily="34" charset="0"/>
                <a:ea typeface="ＭＳ Ｐゴシック" charset="0"/>
                <a:cs typeface="Arial" pitchFamily="34" charset="0"/>
              </a:rPr>
              <a:t>Centromere</a:t>
            </a:r>
          </a:p>
        </p:txBody>
      </p:sp>
      <p:sp>
        <p:nvSpPr>
          <p:cNvPr id="11" name="TextBox 10"/>
          <p:cNvSpPr txBox="1"/>
          <p:nvPr/>
        </p:nvSpPr>
        <p:spPr>
          <a:xfrm rot="16200000">
            <a:off x="6069899" y="6007968"/>
            <a:ext cx="455574" cy="246221"/>
          </a:xfrm>
          <a:prstGeom prst="rect">
            <a:avLst/>
          </a:prstGeom>
          <a:noFill/>
        </p:spPr>
        <p:txBody>
          <a:bodyPr wrap="none" rtlCol="0">
            <a:spAutoFit/>
          </a:bodyPr>
          <a:lstStyle/>
          <a:p>
            <a:pPr eaLnBrk="0" hangingPunct="0"/>
            <a:r>
              <a:rPr lang="en-US" sz="1000" b="1" dirty="0">
                <a:solidFill>
                  <a:srgbClr val="000000"/>
                </a:solidFill>
                <a:latin typeface="Arial" pitchFamily="34" charset="0"/>
                <a:ea typeface="ＭＳ Ｐゴシック" charset="0"/>
                <a:cs typeface="Arial" pitchFamily="34" charset="0"/>
              </a:rPr>
              <a:t>TEM</a:t>
            </a:r>
          </a:p>
        </p:txBody>
      </p:sp>
      <p:grpSp>
        <p:nvGrpSpPr>
          <p:cNvPr id="18" name="Group 17"/>
          <p:cNvGrpSpPr/>
          <p:nvPr/>
        </p:nvGrpSpPr>
        <p:grpSpPr>
          <a:xfrm>
            <a:off x="3924052" y="5668722"/>
            <a:ext cx="197642" cy="716756"/>
            <a:chOff x="3929063" y="5686425"/>
            <a:chExt cx="197642" cy="716756"/>
          </a:xfrm>
        </p:grpSpPr>
        <p:sp>
          <p:nvSpPr>
            <p:cNvPr id="15" name="Freeform 14"/>
            <p:cNvSpPr/>
            <p:nvPr/>
          </p:nvSpPr>
          <p:spPr bwMode="auto">
            <a:xfrm>
              <a:off x="4019549" y="5686425"/>
              <a:ext cx="107156" cy="716756"/>
            </a:xfrm>
            <a:custGeom>
              <a:avLst/>
              <a:gdLst>
                <a:gd name="connsiteX0" fmla="*/ 107156 w 107156"/>
                <a:gd name="connsiteY0" fmla="*/ 0 h 716756"/>
                <a:gd name="connsiteX1" fmla="*/ 107156 w 107156"/>
                <a:gd name="connsiteY1" fmla="*/ 0 h 716756"/>
                <a:gd name="connsiteX2" fmla="*/ 0 w 107156"/>
                <a:gd name="connsiteY2" fmla="*/ 0 h 716756"/>
                <a:gd name="connsiteX3" fmla="*/ 0 w 107156"/>
                <a:gd name="connsiteY3" fmla="*/ 716756 h 716756"/>
                <a:gd name="connsiteX4" fmla="*/ 104775 w 107156"/>
                <a:gd name="connsiteY4" fmla="*/ 716756 h 71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56" h="716756">
                  <a:moveTo>
                    <a:pt x="107156" y="0"/>
                  </a:moveTo>
                  <a:lnTo>
                    <a:pt x="107156" y="0"/>
                  </a:lnTo>
                  <a:lnTo>
                    <a:pt x="0" y="0"/>
                  </a:lnTo>
                  <a:lnTo>
                    <a:pt x="0" y="716756"/>
                  </a:lnTo>
                  <a:lnTo>
                    <a:pt x="104775" y="716756"/>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6" name="Freeform 15"/>
            <p:cNvSpPr/>
            <p:nvPr/>
          </p:nvSpPr>
          <p:spPr bwMode="auto">
            <a:xfrm>
              <a:off x="3929063" y="6048375"/>
              <a:ext cx="95250" cy="0"/>
            </a:xfrm>
            <a:custGeom>
              <a:avLst/>
              <a:gdLst>
                <a:gd name="connsiteX0" fmla="*/ 0 w 95250"/>
                <a:gd name="connsiteY0" fmla="*/ 0 h 0"/>
                <a:gd name="connsiteX1" fmla="*/ 95250 w 95250"/>
                <a:gd name="connsiteY1" fmla="*/ 0 h 0"/>
              </a:gdLst>
              <a:ahLst/>
              <a:cxnLst>
                <a:cxn ang="0">
                  <a:pos x="connsiteX0" y="connsiteY0"/>
                </a:cxn>
                <a:cxn ang="0">
                  <a:pos x="connsiteX1" y="connsiteY1"/>
                </a:cxn>
              </a:cxnLst>
              <a:rect l="l" t="t" r="r" b="b"/>
              <a:pathLst>
                <a:path w="95250">
                  <a:moveTo>
                    <a:pt x="0" y="0"/>
                  </a:moveTo>
                  <a:lnTo>
                    <a:pt x="95250"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sp>
        <p:nvSpPr>
          <p:cNvPr id="20" name="Freeform 19"/>
          <p:cNvSpPr/>
          <p:nvPr/>
        </p:nvSpPr>
        <p:spPr bwMode="auto">
          <a:xfrm>
            <a:off x="4945856" y="6081713"/>
            <a:ext cx="0" cy="371475"/>
          </a:xfrm>
          <a:custGeom>
            <a:avLst/>
            <a:gdLst>
              <a:gd name="connsiteX0" fmla="*/ 0 w 0"/>
              <a:gd name="connsiteY0" fmla="*/ 0 h 371475"/>
              <a:gd name="connsiteX1" fmla="*/ 0 w 0"/>
              <a:gd name="connsiteY1" fmla="*/ 371475 h 371475"/>
            </a:gdLst>
            <a:ahLst/>
            <a:cxnLst>
              <a:cxn ang="0">
                <a:pos x="connsiteX0" y="connsiteY0"/>
              </a:cxn>
              <a:cxn ang="0">
                <a:pos x="connsiteX1" y="connsiteY1"/>
              </a:cxn>
            </a:cxnLst>
            <a:rect l="l" t="t" r="r" b="b"/>
            <a:pathLst>
              <a:path h="371475">
                <a:moveTo>
                  <a:pt x="0" y="0"/>
                </a:moveTo>
                <a:lnTo>
                  <a:pt x="0" y="371475"/>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2" name="Freeform 21"/>
          <p:cNvSpPr/>
          <p:nvPr/>
        </p:nvSpPr>
        <p:spPr bwMode="auto">
          <a:xfrm>
            <a:off x="4156075" y="2286000"/>
            <a:ext cx="530225" cy="288925"/>
          </a:xfrm>
          <a:custGeom>
            <a:avLst/>
            <a:gdLst>
              <a:gd name="connsiteX0" fmla="*/ 0 w 530225"/>
              <a:gd name="connsiteY0" fmla="*/ 0 h 288925"/>
              <a:gd name="connsiteX1" fmla="*/ 0 w 530225"/>
              <a:gd name="connsiteY1" fmla="*/ 0 h 288925"/>
              <a:gd name="connsiteX2" fmla="*/ 428625 w 530225"/>
              <a:gd name="connsiteY2" fmla="*/ 3175 h 288925"/>
              <a:gd name="connsiteX3" fmla="*/ 527050 w 530225"/>
              <a:gd name="connsiteY3" fmla="*/ 288925 h 288925"/>
              <a:gd name="connsiteX4" fmla="*/ 530225 w 530225"/>
              <a:gd name="connsiteY4" fmla="*/ 285750 h 288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 h="288925">
                <a:moveTo>
                  <a:pt x="0" y="0"/>
                </a:moveTo>
                <a:lnTo>
                  <a:pt x="0" y="0"/>
                </a:lnTo>
                <a:lnTo>
                  <a:pt x="428625" y="3175"/>
                </a:lnTo>
                <a:lnTo>
                  <a:pt x="527050" y="288925"/>
                </a:lnTo>
                <a:lnTo>
                  <a:pt x="530225" y="285750"/>
                </a:lnTo>
              </a:path>
            </a:pathLst>
          </a:custGeom>
          <a:noFill/>
          <a:ln w="1270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4" name="Freeform 23"/>
          <p:cNvSpPr/>
          <p:nvPr/>
        </p:nvSpPr>
        <p:spPr bwMode="auto">
          <a:xfrm>
            <a:off x="4775200" y="2686050"/>
            <a:ext cx="333375" cy="257175"/>
          </a:xfrm>
          <a:custGeom>
            <a:avLst/>
            <a:gdLst>
              <a:gd name="connsiteX0" fmla="*/ 282575 w 333375"/>
              <a:gd name="connsiteY0" fmla="*/ 0 h 257175"/>
              <a:gd name="connsiteX1" fmla="*/ 333375 w 333375"/>
              <a:gd name="connsiteY1" fmla="*/ 82550 h 257175"/>
              <a:gd name="connsiteX2" fmla="*/ 50800 w 333375"/>
              <a:gd name="connsiteY2" fmla="*/ 257175 h 257175"/>
              <a:gd name="connsiteX3" fmla="*/ 0 w 333375"/>
              <a:gd name="connsiteY3" fmla="*/ 184150 h 257175"/>
            </a:gdLst>
            <a:ahLst/>
            <a:cxnLst>
              <a:cxn ang="0">
                <a:pos x="connsiteX0" y="connsiteY0"/>
              </a:cxn>
              <a:cxn ang="0">
                <a:pos x="connsiteX1" y="connsiteY1"/>
              </a:cxn>
              <a:cxn ang="0">
                <a:pos x="connsiteX2" y="connsiteY2"/>
              </a:cxn>
              <a:cxn ang="0">
                <a:pos x="connsiteX3" y="connsiteY3"/>
              </a:cxn>
            </a:cxnLst>
            <a:rect l="l" t="t" r="r" b="b"/>
            <a:pathLst>
              <a:path w="333375" h="257175">
                <a:moveTo>
                  <a:pt x="282575" y="0"/>
                </a:moveTo>
                <a:lnTo>
                  <a:pt x="333375" y="82550"/>
                </a:lnTo>
                <a:lnTo>
                  <a:pt x="50800" y="257175"/>
                </a:lnTo>
                <a:lnTo>
                  <a:pt x="0" y="18415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5" name="Freeform 24"/>
          <p:cNvSpPr/>
          <p:nvPr/>
        </p:nvSpPr>
        <p:spPr bwMode="auto">
          <a:xfrm>
            <a:off x="4960144" y="2852738"/>
            <a:ext cx="57150" cy="80962"/>
          </a:xfrm>
          <a:custGeom>
            <a:avLst/>
            <a:gdLst>
              <a:gd name="connsiteX0" fmla="*/ 0 w 57150"/>
              <a:gd name="connsiteY0" fmla="*/ 0 h 80962"/>
              <a:gd name="connsiteX1" fmla="*/ 57150 w 57150"/>
              <a:gd name="connsiteY1" fmla="*/ 80962 h 80962"/>
            </a:gdLst>
            <a:ahLst/>
            <a:cxnLst>
              <a:cxn ang="0">
                <a:pos x="connsiteX0" y="connsiteY0"/>
              </a:cxn>
              <a:cxn ang="0">
                <a:pos x="connsiteX1" y="connsiteY1"/>
              </a:cxn>
            </a:cxnLst>
            <a:rect l="l" t="t" r="r" b="b"/>
            <a:pathLst>
              <a:path w="57150" h="80962">
                <a:moveTo>
                  <a:pt x="0" y="0"/>
                </a:moveTo>
                <a:lnTo>
                  <a:pt x="57150" y="80962"/>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nvGrpSpPr>
          <p:cNvPr id="26" name="Group 25"/>
          <p:cNvGrpSpPr/>
          <p:nvPr/>
        </p:nvGrpSpPr>
        <p:grpSpPr>
          <a:xfrm>
            <a:off x="4773292" y="2683673"/>
            <a:ext cx="333375" cy="257175"/>
            <a:chOff x="4754244" y="2724150"/>
            <a:chExt cx="333375" cy="257175"/>
          </a:xfrm>
        </p:grpSpPr>
        <p:sp>
          <p:nvSpPr>
            <p:cNvPr id="27" name="Freeform 26"/>
            <p:cNvSpPr/>
            <p:nvPr/>
          </p:nvSpPr>
          <p:spPr bwMode="auto">
            <a:xfrm>
              <a:off x="4754244" y="2724150"/>
              <a:ext cx="333375" cy="257175"/>
            </a:xfrm>
            <a:custGeom>
              <a:avLst/>
              <a:gdLst>
                <a:gd name="connsiteX0" fmla="*/ 282575 w 333375"/>
                <a:gd name="connsiteY0" fmla="*/ 0 h 257175"/>
                <a:gd name="connsiteX1" fmla="*/ 333375 w 333375"/>
                <a:gd name="connsiteY1" fmla="*/ 82550 h 257175"/>
                <a:gd name="connsiteX2" fmla="*/ 50800 w 333375"/>
                <a:gd name="connsiteY2" fmla="*/ 257175 h 257175"/>
                <a:gd name="connsiteX3" fmla="*/ 0 w 333375"/>
                <a:gd name="connsiteY3" fmla="*/ 184150 h 257175"/>
              </a:gdLst>
              <a:ahLst/>
              <a:cxnLst>
                <a:cxn ang="0">
                  <a:pos x="connsiteX0" y="connsiteY0"/>
                </a:cxn>
                <a:cxn ang="0">
                  <a:pos x="connsiteX1" y="connsiteY1"/>
                </a:cxn>
                <a:cxn ang="0">
                  <a:pos x="connsiteX2" y="connsiteY2"/>
                </a:cxn>
                <a:cxn ang="0">
                  <a:pos x="connsiteX3" y="connsiteY3"/>
                </a:cxn>
              </a:cxnLst>
              <a:rect l="l" t="t" r="r" b="b"/>
              <a:pathLst>
                <a:path w="333375" h="257175">
                  <a:moveTo>
                    <a:pt x="282575" y="0"/>
                  </a:moveTo>
                  <a:lnTo>
                    <a:pt x="333375" y="82550"/>
                  </a:lnTo>
                  <a:lnTo>
                    <a:pt x="50800" y="257175"/>
                  </a:lnTo>
                  <a:lnTo>
                    <a:pt x="0" y="18415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8" name="Freeform 27"/>
            <p:cNvSpPr/>
            <p:nvPr/>
          </p:nvSpPr>
          <p:spPr bwMode="auto">
            <a:xfrm>
              <a:off x="4939188" y="2890838"/>
              <a:ext cx="57150" cy="80962"/>
            </a:xfrm>
            <a:custGeom>
              <a:avLst/>
              <a:gdLst>
                <a:gd name="connsiteX0" fmla="*/ 0 w 57150"/>
                <a:gd name="connsiteY0" fmla="*/ 0 h 80962"/>
                <a:gd name="connsiteX1" fmla="*/ 57150 w 57150"/>
                <a:gd name="connsiteY1" fmla="*/ 80962 h 80962"/>
              </a:gdLst>
              <a:ahLst/>
              <a:cxnLst>
                <a:cxn ang="0">
                  <a:pos x="connsiteX0" y="connsiteY0"/>
                </a:cxn>
                <a:cxn ang="0">
                  <a:pos x="connsiteX1" y="connsiteY1"/>
                </a:cxn>
              </a:cxnLst>
              <a:rect l="l" t="t" r="r" b="b"/>
              <a:pathLst>
                <a:path w="57150" h="80962">
                  <a:moveTo>
                    <a:pt x="0" y="0"/>
                  </a:moveTo>
                  <a:lnTo>
                    <a:pt x="57150" y="80962"/>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grpSp>
        <p:nvGrpSpPr>
          <p:cNvPr id="19" name="Group 18"/>
          <p:cNvGrpSpPr/>
          <p:nvPr/>
        </p:nvGrpSpPr>
        <p:grpSpPr>
          <a:xfrm>
            <a:off x="5161437" y="1571845"/>
            <a:ext cx="387350" cy="336550"/>
            <a:chOff x="5159375" y="1571626"/>
            <a:chExt cx="387350" cy="336550"/>
          </a:xfrm>
        </p:grpSpPr>
        <p:cxnSp>
          <p:nvCxnSpPr>
            <p:cNvPr id="13" name="Straight Arrow Connector 12"/>
            <p:cNvCxnSpPr/>
            <p:nvPr/>
          </p:nvCxnSpPr>
          <p:spPr bwMode="auto">
            <a:xfrm>
              <a:off x="5159375" y="1571626"/>
              <a:ext cx="387350" cy="187325"/>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a:off x="5159375" y="1571626"/>
              <a:ext cx="88900" cy="33655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189737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0892" y="489840"/>
            <a:ext cx="8543108" cy="958863"/>
          </a:xfrm>
        </p:spPr>
        <p:txBody>
          <a:bodyPr/>
          <a:lstStyle/>
          <a:p>
            <a:r>
              <a:rPr lang="en-US" dirty="0">
                <a:solidFill>
                  <a:srgbClr val="FF0000"/>
                </a:solidFill>
                <a:latin typeface="Cambria" panose="02040503050406030204" pitchFamily="18" charset="0"/>
              </a:rPr>
              <a:t>What Cell Reproduction Accomplishes</a:t>
            </a:r>
          </a:p>
        </p:txBody>
      </p:sp>
      <p:sp>
        <p:nvSpPr>
          <p:cNvPr id="49154" name="Rectangle 2"/>
          <p:cNvSpPr>
            <a:spLocks noGrp="1" noChangeArrowheads="1"/>
          </p:cNvSpPr>
          <p:nvPr>
            <p:ph idx="1"/>
          </p:nvPr>
        </p:nvSpPr>
        <p:spPr>
          <a:xfrm>
            <a:off x="709415" y="1448703"/>
            <a:ext cx="7825154" cy="4798598"/>
          </a:xfrm>
        </p:spPr>
        <p:txBody>
          <a:bodyPr/>
          <a:lstStyle/>
          <a:p>
            <a:r>
              <a:rPr lang="en-US" b="1" dirty="0">
                <a:latin typeface="Cambria" panose="02040503050406030204" pitchFamily="18" charset="0"/>
              </a:rPr>
              <a:t>Reproduction</a:t>
            </a:r>
          </a:p>
          <a:p>
            <a:pPr lvl="1"/>
            <a:r>
              <a:rPr lang="en-US" b="1" dirty="0">
                <a:latin typeface="Cambria" panose="02040503050406030204" pitchFamily="18" charset="0"/>
              </a:rPr>
              <a:t>may result in the birth of new organisms but</a:t>
            </a:r>
          </a:p>
          <a:p>
            <a:pPr lvl="1"/>
            <a:r>
              <a:rPr lang="en-US" b="1" dirty="0">
                <a:latin typeface="Cambria" panose="02040503050406030204" pitchFamily="18" charset="0"/>
              </a:rPr>
              <a:t>more commonly involves the production of new cells.</a:t>
            </a:r>
          </a:p>
          <a:p>
            <a:r>
              <a:rPr lang="en-US" b="1" dirty="0">
                <a:latin typeface="Cambria" panose="02040503050406030204" pitchFamily="18" charset="0"/>
              </a:rPr>
              <a:t>When a cell undergoes reproduction, or </a:t>
            </a:r>
            <a:r>
              <a:rPr lang="en-US" b="1" dirty="0">
                <a:solidFill>
                  <a:srgbClr val="FF0000"/>
                </a:solidFill>
                <a:latin typeface="Cambria" panose="02040503050406030204" pitchFamily="18" charset="0"/>
              </a:rPr>
              <a:t>cell division</a:t>
            </a:r>
            <a:r>
              <a:rPr lang="en-US" b="1" dirty="0">
                <a:latin typeface="Cambria" panose="02040503050406030204" pitchFamily="18" charset="0"/>
              </a:rPr>
              <a:t>, two “daughter” cells are produced that are genetically identical to</a:t>
            </a:r>
          </a:p>
          <a:p>
            <a:pPr lvl="1"/>
            <a:r>
              <a:rPr lang="en-US" b="1" dirty="0">
                <a:latin typeface="Cambria" panose="02040503050406030204" pitchFamily="18" charset="0"/>
              </a:rPr>
              <a:t>each other and</a:t>
            </a:r>
          </a:p>
          <a:p>
            <a:pPr lvl="1"/>
            <a:r>
              <a:rPr lang="en-US" b="1" dirty="0">
                <a:latin typeface="Cambria" panose="02040503050406030204" pitchFamily="18" charset="0"/>
              </a:rPr>
              <a:t>the “parent” cell.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064" y="204216"/>
            <a:ext cx="6595872" cy="644956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8.4-1</a:t>
            </a:r>
          </a:p>
        </p:txBody>
      </p:sp>
      <p:sp>
        <p:nvSpPr>
          <p:cNvPr id="2" name="TextBox 1"/>
          <p:cNvSpPr txBox="1"/>
          <p:nvPr/>
        </p:nvSpPr>
        <p:spPr>
          <a:xfrm>
            <a:off x="1226438" y="1885949"/>
            <a:ext cx="2718821" cy="461665"/>
          </a:xfrm>
          <a:prstGeom prst="rect">
            <a:avLst/>
          </a:prstGeom>
          <a:noFill/>
        </p:spPr>
        <p:txBody>
          <a:bodyPr wrap="none" rtlCol="0">
            <a:spAutoFit/>
          </a:bodyPr>
          <a:lstStyle/>
          <a:p>
            <a:pPr eaLnBrk="0" hangingPunct="0"/>
            <a:r>
              <a:rPr lang="en-US" b="1" dirty="0">
                <a:solidFill>
                  <a:srgbClr val="000000"/>
                </a:solidFill>
                <a:latin typeface="Arial" pitchFamily="34" charset="0"/>
                <a:ea typeface="ＭＳ Ｐゴシック" charset="0"/>
                <a:cs typeface="Arial" pitchFamily="34" charset="0"/>
              </a:rPr>
              <a:t>DNA double helix</a:t>
            </a:r>
          </a:p>
        </p:txBody>
      </p:sp>
      <p:sp>
        <p:nvSpPr>
          <p:cNvPr id="5" name="TextBox 4"/>
          <p:cNvSpPr txBox="1"/>
          <p:nvPr/>
        </p:nvSpPr>
        <p:spPr>
          <a:xfrm>
            <a:off x="3574595" y="3638245"/>
            <a:ext cx="1723549" cy="830997"/>
          </a:xfrm>
          <a:prstGeom prst="rect">
            <a:avLst/>
          </a:prstGeom>
          <a:noFill/>
        </p:spPr>
        <p:txBody>
          <a:bodyPr wrap="none" rtlCol="0">
            <a:spAutoFit/>
          </a:bodyPr>
          <a:lstStyle/>
          <a:p>
            <a:pPr algn="ctr" eaLnBrk="0" hangingPunct="0"/>
            <a:r>
              <a:rPr lang="en-US" b="1" dirty="0">
                <a:solidFill>
                  <a:srgbClr val="000000"/>
                </a:solidFill>
                <a:latin typeface="Arial" pitchFamily="34" charset="0"/>
                <a:ea typeface="ＭＳ Ｐゴシック" charset="0"/>
                <a:cs typeface="Arial" pitchFamily="34" charset="0"/>
              </a:rPr>
              <a:t>“Beads on</a:t>
            </a:r>
          </a:p>
          <a:p>
            <a:pPr algn="ctr" eaLnBrk="0" hangingPunct="0"/>
            <a:r>
              <a:rPr lang="en-US" b="1" dirty="0">
                <a:solidFill>
                  <a:srgbClr val="000000"/>
                </a:solidFill>
                <a:latin typeface="Arial" pitchFamily="34" charset="0"/>
                <a:ea typeface="ＭＳ Ｐゴシック" charset="0"/>
                <a:cs typeface="Arial" pitchFamily="34" charset="0"/>
              </a:rPr>
              <a:t>a string” </a:t>
            </a:r>
          </a:p>
        </p:txBody>
      </p:sp>
      <p:sp>
        <p:nvSpPr>
          <p:cNvPr id="6" name="TextBox 5"/>
          <p:cNvSpPr txBox="1"/>
          <p:nvPr/>
        </p:nvSpPr>
        <p:spPr>
          <a:xfrm>
            <a:off x="4407795" y="2533641"/>
            <a:ext cx="1484702" cy="461665"/>
          </a:xfrm>
          <a:prstGeom prst="rect">
            <a:avLst/>
          </a:prstGeom>
          <a:noFill/>
        </p:spPr>
        <p:txBody>
          <a:bodyPr wrap="none" rtlCol="0">
            <a:spAutoFit/>
          </a:bodyPr>
          <a:lstStyle/>
          <a:p>
            <a:pPr eaLnBrk="0" hangingPunct="0"/>
            <a:r>
              <a:rPr lang="en-US" b="1" dirty="0">
                <a:solidFill>
                  <a:srgbClr val="000000"/>
                </a:solidFill>
                <a:latin typeface="Arial" pitchFamily="34" charset="0"/>
                <a:ea typeface="ＭＳ Ｐゴシック" charset="0"/>
                <a:cs typeface="Arial" pitchFamily="34" charset="0"/>
              </a:rPr>
              <a:t>Histones</a:t>
            </a:r>
          </a:p>
        </p:txBody>
      </p:sp>
      <p:sp>
        <p:nvSpPr>
          <p:cNvPr id="7" name="TextBox 6"/>
          <p:cNvSpPr txBox="1"/>
          <p:nvPr/>
        </p:nvSpPr>
        <p:spPr>
          <a:xfrm>
            <a:off x="4572000" y="5723265"/>
            <a:ext cx="2015295" cy="461665"/>
          </a:xfrm>
          <a:prstGeom prst="rect">
            <a:avLst/>
          </a:prstGeom>
          <a:noFill/>
        </p:spPr>
        <p:txBody>
          <a:bodyPr wrap="none" rtlCol="0">
            <a:spAutoFit/>
          </a:bodyPr>
          <a:lstStyle/>
          <a:p>
            <a:pPr eaLnBrk="0" hangingPunct="0"/>
            <a:r>
              <a:rPr lang="en-US" b="1" dirty="0">
                <a:solidFill>
                  <a:srgbClr val="000000"/>
                </a:solidFill>
                <a:latin typeface="Arial" pitchFamily="34" charset="0"/>
                <a:ea typeface="ＭＳ Ｐゴシック" charset="0"/>
                <a:cs typeface="Arial" pitchFamily="34" charset="0"/>
              </a:rPr>
              <a:t>Nucleosome</a:t>
            </a:r>
          </a:p>
        </p:txBody>
      </p:sp>
      <p:sp>
        <p:nvSpPr>
          <p:cNvPr id="8" name="TextBox 7"/>
          <p:cNvSpPr txBox="1"/>
          <p:nvPr/>
        </p:nvSpPr>
        <p:spPr>
          <a:xfrm rot="16200000">
            <a:off x="2083811" y="5475784"/>
            <a:ext cx="726481" cy="400110"/>
          </a:xfrm>
          <a:prstGeom prst="rect">
            <a:avLst/>
          </a:prstGeom>
          <a:noFill/>
        </p:spPr>
        <p:txBody>
          <a:bodyPr wrap="none" rtlCol="0">
            <a:spAutoFit/>
          </a:bodyPr>
          <a:lstStyle/>
          <a:p>
            <a:pPr eaLnBrk="0" hangingPunct="0"/>
            <a:r>
              <a:rPr lang="en-US" sz="2000" b="1" dirty="0">
                <a:solidFill>
                  <a:srgbClr val="000000"/>
                </a:solidFill>
                <a:latin typeface="Arial" pitchFamily="34" charset="0"/>
                <a:ea typeface="ＭＳ Ｐゴシック" charset="0"/>
                <a:cs typeface="Arial" pitchFamily="34" charset="0"/>
              </a:rPr>
              <a:t>TEM</a:t>
            </a:r>
          </a:p>
        </p:txBody>
      </p:sp>
      <p:sp>
        <p:nvSpPr>
          <p:cNvPr id="4" name="Freeform 3"/>
          <p:cNvSpPr/>
          <p:nvPr/>
        </p:nvSpPr>
        <p:spPr bwMode="auto">
          <a:xfrm>
            <a:off x="5270659" y="2963226"/>
            <a:ext cx="792480" cy="688657"/>
          </a:xfrm>
          <a:custGeom>
            <a:avLst/>
            <a:gdLst>
              <a:gd name="connsiteX0" fmla="*/ 152400 w 792480"/>
              <a:gd name="connsiteY0" fmla="*/ 655320 h 655320"/>
              <a:gd name="connsiteX1" fmla="*/ 0 w 792480"/>
              <a:gd name="connsiteY1" fmla="*/ 0 h 655320"/>
              <a:gd name="connsiteX2" fmla="*/ 792480 w 792480"/>
              <a:gd name="connsiteY2" fmla="*/ 381000 h 655320"/>
              <a:gd name="connsiteX0" fmla="*/ 154781 w 792480"/>
              <a:gd name="connsiteY0" fmla="*/ 662464 h 662464"/>
              <a:gd name="connsiteX1" fmla="*/ 0 w 792480"/>
              <a:gd name="connsiteY1" fmla="*/ 0 h 662464"/>
              <a:gd name="connsiteX2" fmla="*/ 792480 w 792480"/>
              <a:gd name="connsiteY2" fmla="*/ 381000 h 662464"/>
              <a:gd name="connsiteX0" fmla="*/ 157162 w 792480"/>
              <a:gd name="connsiteY0" fmla="*/ 688657 h 688657"/>
              <a:gd name="connsiteX1" fmla="*/ 0 w 792480"/>
              <a:gd name="connsiteY1" fmla="*/ 0 h 688657"/>
              <a:gd name="connsiteX2" fmla="*/ 792480 w 792480"/>
              <a:gd name="connsiteY2" fmla="*/ 381000 h 688657"/>
            </a:gdLst>
            <a:ahLst/>
            <a:cxnLst>
              <a:cxn ang="0">
                <a:pos x="connsiteX0" y="connsiteY0"/>
              </a:cxn>
              <a:cxn ang="0">
                <a:pos x="connsiteX1" y="connsiteY1"/>
              </a:cxn>
              <a:cxn ang="0">
                <a:pos x="connsiteX2" y="connsiteY2"/>
              </a:cxn>
            </a:cxnLst>
            <a:rect l="l" t="t" r="r" b="b"/>
            <a:pathLst>
              <a:path w="792480" h="688657">
                <a:moveTo>
                  <a:pt x="157162" y="688657"/>
                </a:moveTo>
                <a:lnTo>
                  <a:pt x="0" y="0"/>
                </a:lnTo>
                <a:lnTo>
                  <a:pt x="792480" y="381000"/>
                </a:lnTo>
              </a:path>
            </a:pathLst>
          </a:custGeom>
          <a:noFill/>
          <a:ln w="1270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nvGrpSpPr>
          <p:cNvPr id="14" name="Group 13"/>
          <p:cNvGrpSpPr/>
          <p:nvPr/>
        </p:nvGrpSpPr>
        <p:grpSpPr>
          <a:xfrm>
            <a:off x="4486275" y="5260181"/>
            <a:ext cx="661988" cy="504825"/>
            <a:chOff x="4486275" y="5260181"/>
            <a:chExt cx="661988" cy="504825"/>
          </a:xfrm>
        </p:grpSpPr>
        <p:sp>
          <p:nvSpPr>
            <p:cNvPr id="10" name="Freeform 9"/>
            <p:cNvSpPr/>
            <p:nvPr/>
          </p:nvSpPr>
          <p:spPr bwMode="auto">
            <a:xfrm>
              <a:off x="4486275" y="5260181"/>
              <a:ext cx="661988" cy="504825"/>
            </a:xfrm>
            <a:custGeom>
              <a:avLst/>
              <a:gdLst>
                <a:gd name="connsiteX0" fmla="*/ 557213 w 661988"/>
                <a:gd name="connsiteY0" fmla="*/ 0 h 516731"/>
                <a:gd name="connsiteX1" fmla="*/ 661988 w 661988"/>
                <a:gd name="connsiteY1" fmla="*/ 176212 h 516731"/>
                <a:gd name="connsiteX2" fmla="*/ 109538 w 661988"/>
                <a:gd name="connsiteY2" fmla="*/ 516731 h 516731"/>
                <a:gd name="connsiteX3" fmla="*/ 0 w 661988"/>
                <a:gd name="connsiteY3" fmla="*/ 354806 h 516731"/>
                <a:gd name="connsiteX0" fmla="*/ 557213 w 661988"/>
                <a:gd name="connsiteY0" fmla="*/ 0 h 504825"/>
                <a:gd name="connsiteX1" fmla="*/ 661988 w 661988"/>
                <a:gd name="connsiteY1" fmla="*/ 164306 h 504825"/>
                <a:gd name="connsiteX2" fmla="*/ 109538 w 661988"/>
                <a:gd name="connsiteY2" fmla="*/ 504825 h 504825"/>
                <a:gd name="connsiteX3" fmla="*/ 0 w 661988"/>
                <a:gd name="connsiteY3" fmla="*/ 342900 h 504825"/>
                <a:gd name="connsiteX0" fmla="*/ 557213 w 652463"/>
                <a:gd name="connsiteY0" fmla="*/ 0 h 504825"/>
                <a:gd name="connsiteX1" fmla="*/ 652463 w 652463"/>
                <a:gd name="connsiteY1" fmla="*/ 154781 h 504825"/>
                <a:gd name="connsiteX2" fmla="*/ 109538 w 652463"/>
                <a:gd name="connsiteY2" fmla="*/ 504825 h 504825"/>
                <a:gd name="connsiteX3" fmla="*/ 0 w 652463"/>
                <a:gd name="connsiteY3" fmla="*/ 342900 h 504825"/>
                <a:gd name="connsiteX0" fmla="*/ 557213 w 661988"/>
                <a:gd name="connsiteY0" fmla="*/ 0 h 504825"/>
                <a:gd name="connsiteX1" fmla="*/ 661988 w 661988"/>
                <a:gd name="connsiteY1" fmla="*/ 150018 h 504825"/>
                <a:gd name="connsiteX2" fmla="*/ 109538 w 661988"/>
                <a:gd name="connsiteY2" fmla="*/ 504825 h 504825"/>
                <a:gd name="connsiteX3" fmla="*/ 0 w 661988"/>
                <a:gd name="connsiteY3" fmla="*/ 342900 h 504825"/>
              </a:gdLst>
              <a:ahLst/>
              <a:cxnLst>
                <a:cxn ang="0">
                  <a:pos x="connsiteX0" y="connsiteY0"/>
                </a:cxn>
                <a:cxn ang="0">
                  <a:pos x="connsiteX1" y="connsiteY1"/>
                </a:cxn>
                <a:cxn ang="0">
                  <a:pos x="connsiteX2" y="connsiteY2"/>
                </a:cxn>
                <a:cxn ang="0">
                  <a:pos x="connsiteX3" y="connsiteY3"/>
                </a:cxn>
              </a:cxnLst>
              <a:rect l="l" t="t" r="r" b="b"/>
              <a:pathLst>
                <a:path w="661988" h="504825">
                  <a:moveTo>
                    <a:pt x="557213" y="0"/>
                  </a:moveTo>
                  <a:lnTo>
                    <a:pt x="661988" y="150018"/>
                  </a:lnTo>
                  <a:lnTo>
                    <a:pt x="109538" y="504825"/>
                  </a:lnTo>
                  <a:lnTo>
                    <a:pt x="0" y="3429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2" name="Freeform 11"/>
            <p:cNvSpPr/>
            <p:nvPr/>
          </p:nvSpPr>
          <p:spPr bwMode="auto">
            <a:xfrm>
              <a:off x="4872038" y="5588795"/>
              <a:ext cx="97632" cy="154781"/>
            </a:xfrm>
            <a:custGeom>
              <a:avLst/>
              <a:gdLst>
                <a:gd name="connsiteX0" fmla="*/ 0 w 97632"/>
                <a:gd name="connsiteY0" fmla="*/ 0 h 154781"/>
                <a:gd name="connsiteX1" fmla="*/ 0 w 97632"/>
                <a:gd name="connsiteY1" fmla="*/ 0 h 154781"/>
                <a:gd name="connsiteX2" fmla="*/ 97632 w 97632"/>
                <a:gd name="connsiteY2" fmla="*/ 154781 h 154781"/>
              </a:gdLst>
              <a:ahLst/>
              <a:cxnLst>
                <a:cxn ang="0">
                  <a:pos x="connsiteX0" y="connsiteY0"/>
                </a:cxn>
                <a:cxn ang="0">
                  <a:pos x="connsiteX1" y="connsiteY1"/>
                </a:cxn>
                <a:cxn ang="0">
                  <a:pos x="connsiteX2" y="connsiteY2"/>
                </a:cxn>
              </a:cxnLst>
              <a:rect l="l" t="t" r="r" b="b"/>
              <a:pathLst>
                <a:path w="97632" h="154781">
                  <a:moveTo>
                    <a:pt x="0" y="0"/>
                  </a:moveTo>
                  <a:lnTo>
                    <a:pt x="0" y="0"/>
                  </a:lnTo>
                  <a:lnTo>
                    <a:pt x="97632" y="154781"/>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sp>
        <p:nvSpPr>
          <p:cNvPr id="15" name="Freeform 14"/>
          <p:cNvSpPr/>
          <p:nvPr/>
        </p:nvSpPr>
        <p:spPr bwMode="auto">
          <a:xfrm>
            <a:off x="3181350" y="4429125"/>
            <a:ext cx="1119188" cy="609600"/>
          </a:xfrm>
          <a:custGeom>
            <a:avLst/>
            <a:gdLst>
              <a:gd name="connsiteX0" fmla="*/ 0 w 1119188"/>
              <a:gd name="connsiteY0" fmla="*/ 0 h 609600"/>
              <a:gd name="connsiteX1" fmla="*/ 895350 w 1119188"/>
              <a:gd name="connsiteY1" fmla="*/ 0 h 609600"/>
              <a:gd name="connsiteX2" fmla="*/ 1119188 w 1119188"/>
              <a:gd name="connsiteY2" fmla="*/ 609600 h 609600"/>
            </a:gdLst>
            <a:ahLst/>
            <a:cxnLst>
              <a:cxn ang="0">
                <a:pos x="connsiteX0" y="connsiteY0"/>
              </a:cxn>
              <a:cxn ang="0">
                <a:pos x="connsiteX1" y="connsiteY1"/>
              </a:cxn>
              <a:cxn ang="0">
                <a:pos x="connsiteX2" y="connsiteY2"/>
              </a:cxn>
            </a:cxnLst>
            <a:rect l="l" t="t" r="r" b="b"/>
            <a:pathLst>
              <a:path w="1119188" h="609600">
                <a:moveTo>
                  <a:pt x="0" y="0"/>
                </a:moveTo>
                <a:lnTo>
                  <a:pt x="895350" y="0"/>
                </a:lnTo>
                <a:lnTo>
                  <a:pt x="1119188" y="609600"/>
                </a:lnTo>
              </a:path>
            </a:pathLst>
          </a:custGeom>
          <a:noFill/>
          <a:ln w="31750" cap="flat" cmpd="sng" algn="ctr">
            <a:solidFill>
              <a:schemeClr val="bg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7" name="Freeform 16"/>
          <p:cNvSpPr/>
          <p:nvPr/>
        </p:nvSpPr>
        <p:spPr bwMode="auto">
          <a:xfrm>
            <a:off x="3183717" y="4429108"/>
            <a:ext cx="1119188" cy="609600"/>
          </a:xfrm>
          <a:custGeom>
            <a:avLst/>
            <a:gdLst>
              <a:gd name="connsiteX0" fmla="*/ 0 w 1119188"/>
              <a:gd name="connsiteY0" fmla="*/ 0 h 609600"/>
              <a:gd name="connsiteX1" fmla="*/ 895350 w 1119188"/>
              <a:gd name="connsiteY1" fmla="*/ 0 h 609600"/>
              <a:gd name="connsiteX2" fmla="*/ 1119188 w 1119188"/>
              <a:gd name="connsiteY2" fmla="*/ 609600 h 609600"/>
            </a:gdLst>
            <a:ahLst/>
            <a:cxnLst>
              <a:cxn ang="0">
                <a:pos x="connsiteX0" y="connsiteY0"/>
              </a:cxn>
              <a:cxn ang="0">
                <a:pos x="connsiteX1" y="connsiteY1"/>
              </a:cxn>
              <a:cxn ang="0">
                <a:pos x="connsiteX2" y="connsiteY2"/>
              </a:cxn>
            </a:cxnLst>
            <a:rect l="l" t="t" r="r" b="b"/>
            <a:pathLst>
              <a:path w="1119188" h="609600">
                <a:moveTo>
                  <a:pt x="0" y="0"/>
                </a:moveTo>
                <a:lnTo>
                  <a:pt x="895350" y="0"/>
                </a:lnTo>
                <a:lnTo>
                  <a:pt x="1119188" y="609600"/>
                </a:lnTo>
              </a:path>
            </a:pathLst>
          </a:custGeom>
          <a:noFill/>
          <a:ln w="1270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3189737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782515" y="440252"/>
            <a:ext cx="8179860" cy="958863"/>
          </a:xfrm>
        </p:spPr>
        <p:txBody>
          <a:bodyPr/>
          <a:lstStyle/>
          <a:p>
            <a:r>
              <a:rPr lang="en-US" dirty="0">
                <a:solidFill>
                  <a:srgbClr val="FF0000"/>
                </a:solidFill>
                <a:latin typeface="Cambria" panose="02040503050406030204" pitchFamily="18" charset="0"/>
              </a:rPr>
              <a:t>Information Flow: Duplicating Chromosomes</a:t>
            </a:r>
          </a:p>
        </p:txBody>
      </p:sp>
      <p:sp>
        <p:nvSpPr>
          <p:cNvPr id="55299" name="Rectangle 3"/>
          <p:cNvSpPr>
            <a:spLocks noGrp="1" noChangeArrowheads="1"/>
          </p:cNvSpPr>
          <p:nvPr>
            <p:ph idx="1"/>
          </p:nvPr>
        </p:nvSpPr>
        <p:spPr>
          <a:xfrm>
            <a:off x="782515" y="1749669"/>
            <a:ext cx="7781193" cy="4427293"/>
          </a:xfrm>
        </p:spPr>
        <p:txBody>
          <a:bodyPr/>
          <a:lstStyle/>
          <a:p>
            <a:r>
              <a:rPr lang="en-US" sz="2400" b="1" dirty="0">
                <a:latin typeface="Cambria" panose="02040503050406030204" pitchFamily="18" charset="0"/>
              </a:rPr>
              <a:t>Before a cell begins the division process,</a:t>
            </a:r>
          </a:p>
          <a:p>
            <a:pPr lvl="1"/>
            <a:r>
              <a:rPr lang="en-US" sz="2400" b="1" dirty="0">
                <a:latin typeface="Cambria" panose="02040503050406030204" pitchFamily="18" charset="0"/>
              </a:rPr>
              <a:t>the DNA molecule of each chromosome is copied through the process of DNA replication and </a:t>
            </a:r>
          </a:p>
          <a:p>
            <a:pPr lvl="1"/>
            <a:r>
              <a:rPr lang="en-US" sz="2400" b="1" dirty="0">
                <a:latin typeface="Cambria" panose="02040503050406030204" pitchFamily="18" charset="0"/>
              </a:rPr>
              <a:t>new histone protein molecules attach as needed. </a:t>
            </a:r>
          </a:p>
          <a:p>
            <a:r>
              <a:rPr lang="en-US" sz="2400" b="1" dirty="0">
                <a:latin typeface="Cambria" panose="02040503050406030204" pitchFamily="18" charset="0"/>
              </a:rPr>
              <a:t>The result is that each chromosome consists of two copies called </a:t>
            </a:r>
            <a:r>
              <a:rPr lang="en-US" sz="2400" b="1" dirty="0">
                <a:solidFill>
                  <a:srgbClr val="FF0000"/>
                </a:solidFill>
                <a:latin typeface="Cambria" panose="02040503050406030204" pitchFamily="18" charset="0"/>
              </a:rPr>
              <a:t>sister chromatids</a:t>
            </a:r>
            <a:r>
              <a:rPr lang="en-US"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姐妹染色单体</a:t>
            </a:r>
            <a:r>
              <a:rPr lang="en-US" sz="2000" b="1" dirty="0">
                <a:solidFill>
                  <a:srgbClr val="FF0000"/>
                </a:solidFill>
                <a:latin typeface="楷体" panose="02010609060101010101" pitchFamily="49" charset="-122"/>
                <a:ea typeface="楷体" panose="02010609060101010101" pitchFamily="49" charset="-122"/>
              </a:rPr>
              <a:t>）</a:t>
            </a:r>
            <a:r>
              <a:rPr lang="en-US" sz="2400" b="1" dirty="0">
                <a:latin typeface="Cambria" panose="02040503050406030204" pitchFamily="18" charset="0"/>
              </a:rPr>
              <a:t>, which contain identical genes. </a:t>
            </a:r>
          </a:p>
          <a:p>
            <a:r>
              <a:rPr lang="en-US" sz="2400" b="1" dirty="0">
                <a:latin typeface="Cambria" panose="02040503050406030204" pitchFamily="18" charset="0"/>
              </a:rPr>
              <a:t>Two sister chromatids are joined together tightly at a narrow “waist” called the </a:t>
            </a:r>
            <a:r>
              <a:rPr lang="en-US" sz="2400" b="1" dirty="0">
                <a:solidFill>
                  <a:srgbClr val="FF0000"/>
                </a:solidFill>
                <a:latin typeface="Cambria" panose="02040503050406030204" pitchFamily="18" charset="0"/>
              </a:rPr>
              <a:t>centromere</a:t>
            </a:r>
            <a:r>
              <a:rPr lang="en-US"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着丝点</a:t>
            </a:r>
            <a:r>
              <a:rPr lang="en-US" sz="2000" b="1" dirty="0">
                <a:solidFill>
                  <a:srgbClr val="FF0000"/>
                </a:solidFill>
                <a:latin typeface="楷体" panose="02010609060101010101" pitchFamily="49" charset="-122"/>
                <a:ea typeface="楷体" panose="02010609060101010101" pitchFamily="49" charset="-122"/>
              </a:rPr>
              <a:t>）</a:t>
            </a:r>
            <a:r>
              <a:rPr lang="en-US" sz="2400" b="1" dirty="0">
                <a:latin typeface="Cambria" panose="02040503050406030204" pitchFamily="18" charset="0"/>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782515" y="2013438"/>
            <a:ext cx="7781193" cy="4418501"/>
          </a:xfrm>
        </p:spPr>
        <p:txBody>
          <a:bodyPr/>
          <a:lstStyle/>
          <a:p>
            <a:r>
              <a:rPr lang="en-US" b="1" dirty="0">
                <a:latin typeface="Cambria" panose="02040503050406030204" pitchFamily="18" charset="0"/>
              </a:rPr>
              <a:t>When the cell divides, the sister chromatids of a duplicated chromosome separate from each other.</a:t>
            </a:r>
          </a:p>
          <a:p>
            <a:r>
              <a:rPr lang="en-US" b="1" dirty="0">
                <a:latin typeface="Cambria" panose="02040503050406030204" pitchFamily="18" charset="0"/>
              </a:rPr>
              <a:t>Once separated from its sister, each chromatid</a:t>
            </a:r>
          </a:p>
          <a:p>
            <a:pPr lvl="1"/>
            <a:r>
              <a:rPr lang="en-US" b="1" dirty="0">
                <a:latin typeface="Cambria" panose="02040503050406030204" pitchFamily="18" charset="0"/>
              </a:rPr>
              <a:t>is considered a full-fledged chromosome and </a:t>
            </a:r>
          </a:p>
          <a:p>
            <a:pPr lvl="1"/>
            <a:r>
              <a:rPr lang="en-US" b="1" dirty="0">
                <a:latin typeface="Cambria" panose="02040503050406030204" pitchFamily="18" charset="0"/>
              </a:rPr>
              <a:t>is identical to the original chromosome. </a:t>
            </a:r>
          </a:p>
        </p:txBody>
      </p:sp>
      <p:sp>
        <p:nvSpPr>
          <p:cNvPr id="6" name="Rectangle 2"/>
          <p:cNvSpPr>
            <a:spLocks noGrp="1" noChangeArrowheads="1"/>
          </p:cNvSpPr>
          <p:nvPr>
            <p:ph type="title"/>
          </p:nvPr>
        </p:nvSpPr>
        <p:spPr>
          <a:xfrm>
            <a:off x="782515" y="440252"/>
            <a:ext cx="8179860" cy="958863"/>
          </a:xfrm>
        </p:spPr>
        <p:txBody>
          <a:bodyPr/>
          <a:lstStyle/>
          <a:p>
            <a:r>
              <a:rPr lang="en-US" sz="4000" dirty="0">
                <a:solidFill>
                  <a:srgbClr val="FF0000"/>
                </a:solidFill>
                <a:latin typeface="Cambria" panose="02040503050406030204" pitchFamily="18" charset="0"/>
              </a:rPr>
              <a:t>Information Flow: </a:t>
            </a:r>
            <a:br>
              <a:rPr lang="en-US" sz="4000" dirty="0">
                <a:solidFill>
                  <a:srgbClr val="FF0000"/>
                </a:solidFill>
                <a:latin typeface="Cambria" panose="02040503050406030204" pitchFamily="18" charset="0"/>
              </a:rPr>
            </a:br>
            <a:r>
              <a:rPr lang="en-US" sz="4000" dirty="0">
                <a:solidFill>
                  <a:srgbClr val="FF0000"/>
                </a:solidFill>
                <a:latin typeface="Cambria" panose="02040503050406030204" pitchFamily="18" charset="0"/>
              </a:rPr>
              <a:t>Duplicating Chromosomes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328" y="204216"/>
            <a:ext cx="3133344" cy="644956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8.5</a:t>
            </a:r>
          </a:p>
        </p:txBody>
      </p:sp>
      <p:sp>
        <p:nvSpPr>
          <p:cNvPr id="2" name="TextBox 1"/>
          <p:cNvSpPr txBox="1"/>
          <p:nvPr/>
        </p:nvSpPr>
        <p:spPr>
          <a:xfrm>
            <a:off x="4137660" y="1792069"/>
            <a:ext cx="1672253"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Chromosome</a:t>
            </a:r>
          </a:p>
          <a:p>
            <a:pPr eaLnBrk="0" hangingPunct="0"/>
            <a:r>
              <a:rPr lang="en-US" sz="1800" b="1" dirty="0">
                <a:solidFill>
                  <a:srgbClr val="000000"/>
                </a:solidFill>
                <a:latin typeface="Arial" pitchFamily="34" charset="0"/>
                <a:ea typeface="ＭＳ Ｐゴシック" charset="0"/>
                <a:cs typeface="Arial" pitchFamily="34" charset="0"/>
              </a:rPr>
              <a:t>duplication</a:t>
            </a:r>
          </a:p>
        </p:txBody>
      </p:sp>
      <p:sp>
        <p:nvSpPr>
          <p:cNvPr id="5" name="TextBox 4"/>
          <p:cNvSpPr txBox="1"/>
          <p:nvPr/>
        </p:nvSpPr>
        <p:spPr>
          <a:xfrm>
            <a:off x="4762500" y="2942689"/>
            <a:ext cx="1428596"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Sister</a:t>
            </a:r>
          </a:p>
          <a:p>
            <a:pPr eaLnBrk="0" hangingPunct="0"/>
            <a:r>
              <a:rPr lang="en-US" sz="1800" b="1" dirty="0">
                <a:solidFill>
                  <a:srgbClr val="000000"/>
                </a:solidFill>
                <a:latin typeface="Arial" pitchFamily="34" charset="0"/>
                <a:ea typeface="ＭＳ Ｐゴシック" charset="0"/>
                <a:cs typeface="Arial" pitchFamily="34" charset="0"/>
              </a:rPr>
              <a:t>chromatids</a:t>
            </a:r>
          </a:p>
        </p:txBody>
      </p:sp>
      <p:sp>
        <p:nvSpPr>
          <p:cNvPr id="6" name="TextBox 5"/>
          <p:cNvSpPr txBox="1"/>
          <p:nvPr/>
        </p:nvSpPr>
        <p:spPr>
          <a:xfrm>
            <a:off x="3202680" y="5382040"/>
            <a:ext cx="1764586" cy="923330"/>
          </a:xfrm>
          <a:prstGeom prst="rect">
            <a:avLst/>
          </a:prstGeom>
          <a:noFill/>
        </p:spPr>
        <p:txBody>
          <a:bodyPr wrap="none" rtlCol="0">
            <a:spAutoFit/>
          </a:bodyPr>
          <a:lstStyle/>
          <a:p>
            <a:pPr marL="45720" eaLnBrk="0" hangingPunct="0"/>
            <a:r>
              <a:rPr lang="en-US" sz="1800" b="1" dirty="0">
                <a:solidFill>
                  <a:srgbClr val="000000"/>
                </a:solidFill>
                <a:latin typeface="Arial" pitchFamily="34" charset="0"/>
                <a:ea typeface="ＭＳ Ｐゴシック" charset="0"/>
                <a:cs typeface="Arial" pitchFamily="34" charset="0"/>
              </a:rPr>
              <a:t>Chromosome</a:t>
            </a:r>
          </a:p>
          <a:p>
            <a:pPr eaLnBrk="0" hangingPunct="0"/>
            <a:r>
              <a:rPr lang="en-US" sz="1800" b="1" dirty="0">
                <a:solidFill>
                  <a:srgbClr val="000000"/>
                </a:solidFill>
                <a:latin typeface="Arial" pitchFamily="34" charset="0"/>
                <a:ea typeface="ＭＳ Ｐゴシック" charset="0"/>
                <a:cs typeface="Arial" pitchFamily="34" charset="0"/>
              </a:rPr>
              <a:t>distribution to</a:t>
            </a:r>
          </a:p>
          <a:p>
            <a:pPr eaLnBrk="0" hangingPunct="0"/>
            <a:r>
              <a:rPr lang="en-US" sz="1800" b="1" dirty="0">
                <a:solidFill>
                  <a:srgbClr val="000000"/>
                </a:solidFill>
                <a:latin typeface="Arial" pitchFamily="34" charset="0"/>
                <a:ea typeface="ＭＳ Ｐゴシック" charset="0"/>
                <a:cs typeface="Arial" pitchFamily="34" charset="0"/>
              </a:rPr>
              <a:t>daughter cells</a:t>
            </a:r>
          </a:p>
        </p:txBody>
      </p:sp>
      <p:sp>
        <p:nvSpPr>
          <p:cNvPr id="4" name="Freeform 3"/>
          <p:cNvSpPr/>
          <p:nvPr/>
        </p:nvSpPr>
        <p:spPr bwMode="auto">
          <a:xfrm>
            <a:off x="4002881" y="3445669"/>
            <a:ext cx="821532" cy="395287"/>
          </a:xfrm>
          <a:custGeom>
            <a:avLst/>
            <a:gdLst>
              <a:gd name="connsiteX0" fmla="*/ 0 w 821532"/>
              <a:gd name="connsiteY0" fmla="*/ 307181 h 395287"/>
              <a:gd name="connsiteX1" fmla="*/ 821532 w 821532"/>
              <a:gd name="connsiteY1" fmla="*/ 0 h 395287"/>
              <a:gd name="connsiteX2" fmla="*/ 197644 w 821532"/>
              <a:gd name="connsiteY2" fmla="*/ 395287 h 395287"/>
            </a:gdLst>
            <a:ahLst/>
            <a:cxnLst>
              <a:cxn ang="0">
                <a:pos x="connsiteX0" y="connsiteY0"/>
              </a:cxn>
              <a:cxn ang="0">
                <a:pos x="connsiteX1" y="connsiteY1"/>
              </a:cxn>
              <a:cxn ang="0">
                <a:pos x="connsiteX2" y="connsiteY2"/>
              </a:cxn>
            </a:cxnLst>
            <a:rect l="l" t="t" r="r" b="b"/>
            <a:pathLst>
              <a:path w="821532" h="395287">
                <a:moveTo>
                  <a:pt x="0" y="307181"/>
                </a:moveTo>
                <a:lnTo>
                  <a:pt x="821532" y="0"/>
                </a:lnTo>
                <a:lnTo>
                  <a:pt x="197644" y="395287"/>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3189737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00892" y="497646"/>
            <a:ext cx="8543108" cy="958863"/>
          </a:xfrm>
        </p:spPr>
        <p:txBody>
          <a:bodyPr/>
          <a:lstStyle/>
          <a:p>
            <a:r>
              <a:rPr lang="en-US" sz="4000" dirty="0">
                <a:solidFill>
                  <a:srgbClr val="FF0000"/>
                </a:solidFill>
                <a:latin typeface="Cambria" panose="02040503050406030204" pitchFamily="18" charset="0"/>
              </a:rPr>
              <a:t>The Cell Cycle</a:t>
            </a:r>
            <a:r>
              <a:rPr lang="zh-CN" altLang="en-US" sz="2000" dirty="0">
                <a:solidFill>
                  <a:srgbClr val="FF0000"/>
                </a:solidFill>
                <a:latin typeface="楷体" panose="02010609060101010101" pitchFamily="49" charset="-122"/>
                <a:ea typeface="楷体" panose="02010609060101010101" pitchFamily="49" charset="-122"/>
              </a:rPr>
              <a:t>（细胞周期）</a:t>
            </a:r>
            <a:endParaRPr lang="en-US" dirty="0">
              <a:solidFill>
                <a:srgbClr val="FF0000"/>
              </a:solidFill>
              <a:latin typeface="Cambria" panose="02040503050406030204" pitchFamily="18" charset="0"/>
            </a:endParaRPr>
          </a:p>
        </p:txBody>
      </p:sp>
      <p:sp>
        <p:nvSpPr>
          <p:cNvPr id="1045507" name="Rectangle 3"/>
          <p:cNvSpPr>
            <a:spLocks noGrp="1" noChangeArrowheads="1"/>
          </p:cNvSpPr>
          <p:nvPr>
            <p:ph idx="1"/>
          </p:nvPr>
        </p:nvSpPr>
        <p:spPr>
          <a:xfrm>
            <a:off x="791306" y="1570809"/>
            <a:ext cx="7684479" cy="4949054"/>
          </a:xfrm>
        </p:spPr>
        <p:txBody>
          <a:bodyPr/>
          <a:lstStyle/>
          <a:p>
            <a:r>
              <a:rPr lang="en-US" b="1" dirty="0">
                <a:latin typeface="Cambria" panose="02040503050406030204" pitchFamily="18" charset="0"/>
              </a:rPr>
              <a:t>A </a:t>
            </a:r>
            <a:r>
              <a:rPr lang="en-US" b="1" dirty="0">
                <a:solidFill>
                  <a:srgbClr val="FF0000"/>
                </a:solidFill>
                <a:latin typeface="Cambria" panose="02040503050406030204" pitchFamily="18" charset="0"/>
              </a:rPr>
              <a:t>cell cycle </a:t>
            </a:r>
            <a:r>
              <a:rPr lang="en-US" b="1" dirty="0">
                <a:latin typeface="Cambria" panose="02040503050406030204" pitchFamily="18" charset="0"/>
              </a:rPr>
              <a:t>is the ordered sequence of events that extend from the time a cell is first formed from a dividing parent cell to its own division into two cells.</a:t>
            </a:r>
          </a:p>
          <a:p>
            <a:r>
              <a:rPr lang="en-US" b="1" dirty="0">
                <a:latin typeface="Cambria" panose="02040503050406030204" pitchFamily="18" charset="0"/>
              </a:rPr>
              <a:t>Think of the cell cycle as the “lifetime” of a cell, from its “birth” to its own reproduction.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 y="204216"/>
            <a:ext cx="6955536" cy="6449568"/>
          </a:xfrm>
          <a:prstGeom prst="rect">
            <a:avLst/>
          </a:prstGeom>
        </p:spPr>
      </p:pic>
      <p:sp>
        <p:nvSpPr>
          <p:cNvPr id="2" name="TextBox 1"/>
          <p:cNvSpPr txBox="1"/>
          <p:nvPr/>
        </p:nvSpPr>
        <p:spPr>
          <a:xfrm>
            <a:off x="2076605" y="19578"/>
            <a:ext cx="5114477" cy="866904"/>
          </a:xfrm>
          <a:prstGeom prst="rect">
            <a:avLst/>
          </a:prstGeom>
          <a:noFill/>
        </p:spPr>
        <p:txBody>
          <a:bodyPr wrap="none" rtlCol="0">
            <a:spAutoFit/>
          </a:bodyPr>
          <a:lstStyle/>
          <a:p>
            <a:pPr algn="ctr" eaLnBrk="0" hangingPunct="0"/>
            <a:r>
              <a:rPr lang="en-US" sz="3200" b="1" dirty="0">
                <a:solidFill>
                  <a:srgbClr val="FF0000"/>
                </a:solidFill>
                <a:latin typeface="Arial" pitchFamily="34" charset="0"/>
                <a:ea typeface="ＭＳ Ｐゴシック" charset="0"/>
                <a:cs typeface="Arial" pitchFamily="34" charset="0"/>
              </a:rPr>
              <a:t>S phase</a:t>
            </a:r>
          </a:p>
          <a:p>
            <a:pPr algn="ctr" eaLnBrk="0" hangingPunct="0">
              <a:lnSpc>
                <a:spcPts val="2200"/>
              </a:lnSpc>
            </a:pPr>
            <a:r>
              <a:rPr lang="en-US" sz="1900" b="1" dirty="0">
                <a:solidFill>
                  <a:srgbClr val="000000"/>
                </a:solidFill>
                <a:latin typeface="Arial" pitchFamily="34" charset="0"/>
                <a:ea typeface="ＭＳ Ｐゴシック" charset="0"/>
                <a:cs typeface="Arial" pitchFamily="34" charset="0"/>
              </a:rPr>
              <a:t>(DNA synthesis; chromosome duplication)</a:t>
            </a:r>
          </a:p>
        </p:txBody>
      </p:sp>
      <p:sp>
        <p:nvSpPr>
          <p:cNvPr id="5" name="TextBox 4"/>
          <p:cNvSpPr txBox="1"/>
          <p:nvPr/>
        </p:nvSpPr>
        <p:spPr>
          <a:xfrm>
            <a:off x="2804889" y="1782372"/>
            <a:ext cx="3427541" cy="677108"/>
          </a:xfrm>
          <a:prstGeom prst="rect">
            <a:avLst/>
          </a:prstGeom>
          <a:noFill/>
        </p:spPr>
        <p:txBody>
          <a:bodyPr wrap="none" rtlCol="0">
            <a:spAutoFit/>
          </a:bodyPr>
          <a:lstStyle/>
          <a:p>
            <a:pPr algn="ctr" eaLnBrk="0" hangingPunct="0"/>
            <a:r>
              <a:rPr lang="en-US" sz="1900" b="1" dirty="0">
                <a:solidFill>
                  <a:srgbClr val="FF0000"/>
                </a:solidFill>
                <a:latin typeface="Arial" pitchFamily="34" charset="0"/>
                <a:ea typeface="ＭＳ Ｐゴシック" charset="0"/>
                <a:cs typeface="Arial" pitchFamily="34" charset="0"/>
              </a:rPr>
              <a:t>Interphase: metabolism and</a:t>
            </a:r>
          </a:p>
          <a:p>
            <a:pPr algn="ctr" eaLnBrk="0" hangingPunct="0">
              <a:lnSpc>
                <a:spcPts val="2100"/>
              </a:lnSpc>
            </a:pPr>
            <a:r>
              <a:rPr lang="en-US" sz="1900" b="1" dirty="0">
                <a:solidFill>
                  <a:srgbClr val="FF0000"/>
                </a:solidFill>
                <a:latin typeface="Arial" pitchFamily="34" charset="0"/>
                <a:ea typeface="ＭＳ Ｐゴシック" charset="0"/>
                <a:cs typeface="Arial" pitchFamily="34" charset="0"/>
              </a:rPr>
              <a:t>growth (90% of time)</a:t>
            </a:r>
          </a:p>
        </p:txBody>
      </p:sp>
      <p:sp>
        <p:nvSpPr>
          <p:cNvPr id="6" name="TextBox 5"/>
          <p:cNvSpPr txBox="1"/>
          <p:nvPr/>
        </p:nvSpPr>
        <p:spPr>
          <a:xfrm>
            <a:off x="3796544" y="2951655"/>
            <a:ext cx="1441420" cy="1015663"/>
          </a:xfrm>
          <a:prstGeom prst="rect">
            <a:avLst/>
          </a:prstGeom>
          <a:noFill/>
        </p:spPr>
        <p:txBody>
          <a:bodyPr wrap="none" rtlCol="0">
            <a:spAutoFit/>
          </a:bodyPr>
          <a:lstStyle/>
          <a:p>
            <a:pPr algn="ctr" eaLnBrk="0" hangingPunct="0"/>
            <a:r>
              <a:rPr lang="en-US" sz="1500" b="1" dirty="0">
                <a:solidFill>
                  <a:srgbClr val="000000"/>
                </a:solidFill>
                <a:latin typeface="Arial" pitchFamily="34" charset="0"/>
                <a:ea typeface="ＭＳ Ｐゴシック" charset="0"/>
                <a:cs typeface="Arial" pitchFamily="34" charset="0"/>
              </a:rPr>
              <a:t>Mitotic </a:t>
            </a:r>
          </a:p>
          <a:p>
            <a:pPr algn="ctr" eaLnBrk="0" hangingPunct="0">
              <a:lnSpc>
                <a:spcPts val="1800"/>
              </a:lnSpc>
            </a:pPr>
            <a:r>
              <a:rPr lang="en-US" sz="1500" b="1" dirty="0">
                <a:solidFill>
                  <a:srgbClr val="000000"/>
                </a:solidFill>
                <a:latin typeface="Arial" pitchFamily="34" charset="0"/>
                <a:ea typeface="ＭＳ Ｐゴシック" charset="0"/>
                <a:cs typeface="Arial" pitchFamily="34" charset="0"/>
              </a:rPr>
              <a:t>(M) phase: </a:t>
            </a:r>
          </a:p>
          <a:p>
            <a:pPr algn="ctr" eaLnBrk="0" hangingPunct="0">
              <a:lnSpc>
                <a:spcPts val="1800"/>
              </a:lnSpc>
            </a:pPr>
            <a:r>
              <a:rPr lang="en-US" sz="1500" b="1" dirty="0">
                <a:solidFill>
                  <a:srgbClr val="000000"/>
                </a:solidFill>
                <a:latin typeface="Arial" pitchFamily="34" charset="0"/>
                <a:ea typeface="ＭＳ Ｐゴシック" charset="0"/>
                <a:cs typeface="Arial" pitchFamily="34" charset="0"/>
              </a:rPr>
              <a:t> cell division  </a:t>
            </a:r>
          </a:p>
          <a:p>
            <a:pPr algn="ctr" eaLnBrk="0" hangingPunct="0">
              <a:lnSpc>
                <a:spcPts val="1800"/>
              </a:lnSpc>
            </a:pPr>
            <a:r>
              <a:rPr lang="en-US" sz="1500" b="1" dirty="0">
                <a:solidFill>
                  <a:srgbClr val="000000"/>
                </a:solidFill>
                <a:latin typeface="Arial" pitchFamily="34" charset="0"/>
                <a:ea typeface="ＭＳ Ｐゴシック" charset="0"/>
                <a:cs typeface="Arial" pitchFamily="34" charset="0"/>
              </a:rPr>
              <a:t>(10% of time)</a:t>
            </a:r>
          </a:p>
        </p:txBody>
      </p:sp>
      <p:sp>
        <p:nvSpPr>
          <p:cNvPr id="4" name="TextBox 3"/>
          <p:cNvSpPr txBox="1"/>
          <p:nvPr/>
        </p:nvSpPr>
        <p:spPr>
          <a:xfrm>
            <a:off x="698736" y="2427913"/>
            <a:ext cx="833883" cy="769441"/>
          </a:xfrm>
          <a:prstGeom prst="rect">
            <a:avLst/>
          </a:prstGeom>
          <a:noFill/>
        </p:spPr>
        <p:txBody>
          <a:bodyPr wrap="none" rtlCol="0">
            <a:spAutoFit/>
          </a:bodyPr>
          <a:lstStyle/>
          <a:p>
            <a:pPr eaLnBrk="0" hangingPunct="0"/>
            <a:r>
              <a:rPr lang="en-US" sz="4400" b="1" dirty="0">
                <a:solidFill>
                  <a:srgbClr val="FF0000"/>
                </a:solidFill>
                <a:latin typeface="Arial" pitchFamily="34" charset="0"/>
                <a:ea typeface="ＭＳ Ｐゴシック" charset="0"/>
                <a:cs typeface="Arial" pitchFamily="34" charset="0"/>
              </a:rPr>
              <a:t>G</a:t>
            </a:r>
            <a:r>
              <a:rPr lang="en-US" sz="4400" b="1" baseline="-25000" dirty="0">
                <a:solidFill>
                  <a:srgbClr val="FF0000"/>
                </a:solidFill>
                <a:latin typeface="Arial" pitchFamily="34" charset="0"/>
                <a:ea typeface="ＭＳ Ｐゴシック" charset="0"/>
                <a:cs typeface="Arial" pitchFamily="34" charset="0"/>
              </a:rPr>
              <a:t>1</a:t>
            </a:r>
          </a:p>
        </p:txBody>
      </p:sp>
      <p:sp>
        <p:nvSpPr>
          <p:cNvPr id="8" name="TextBox 7"/>
          <p:cNvSpPr txBox="1"/>
          <p:nvPr/>
        </p:nvSpPr>
        <p:spPr>
          <a:xfrm>
            <a:off x="7613758" y="2620274"/>
            <a:ext cx="774571" cy="707886"/>
          </a:xfrm>
          <a:prstGeom prst="rect">
            <a:avLst/>
          </a:prstGeom>
          <a:noFill/>
        </p:spPr>
        <p:txBody>
          <a:bodyPr wrap="none" rtlCol="0">
            <a:spAutoFit/>
          </a:bodyPr>
          <a:lstStyle/>
          <a:p>
            <a:pPr eaLnBrk="0" hangingPunct="0"/>
            <a:r>
              <a:rPr lang="en-US" sz="4000" b="1" dirty="0">
                <a:solidFill>
                  <a:srgbClr val="FF0000"/>
                </a:solidFill>
                <a:latin typeface="Arial" pitchFamily="34" charset="0"/>
                <a:ea typeface="ＭＳ Ｐゴシック" charset="0"/>
                <a:cs typeface="Arial" pitchFamily="34" charset="0"/>
              </a:rPr>
              <a:t>G</a:t>
            </a:r>
            <a:r>
              <a:rPr lang="en-US" sz="4000" b="1" baseline="-25000" dirty="0">
                <a:solidFill>
                  <a:srgbClr val="FF0000"/>
                </a:solidFill>
                <a:latin typeface="Arial" pitchFamily="34" charset="0"/>
                <a:ea typeface="ＭＳ Ｐゴシック" charset="0"/>
                <a:cs typeface="Arial" pitchFamily="34" charset="0"/>
              </a:rPr>
              <a:t>2</a:t>
            </a:r>
          </a:p>
        </p:txBody>
      </p:sp>
      <p:sp>
        <p:nvSpPr>
          <p:cNvPr id="9" name="TextBox 8"/>
          <p:cNvSpPr txBox="1"/>
          <p:nvPr/>
        </p:nvSpPr>
        <p:spPr>
          <a:xfrm>
            <a:off x="383719" y="4456471"/>
            <a:ext cx="2844048" cy="1161857"/>
          </a:xfrm>
          <a:prstGeom prst="rect">
            <a:avLst/>
          </a:prstGeom>
          <a:noFill/>
        </p:spPr>
        <p:txBody>
          <a:bodyPr wrap="none" rtlCol="0">
            <a:spAutoFit/>
          </a:bodyPr>
          <a:lstStyle/>
          <a:p>
            <a:pPr eaLnBrk="0" hangingPunct="0"/>
            <a:r>
              <a:rPr lang="en-US" sz="3200" b="1" dirty="0">
                <a:solidFill>
                  <a:srgbClr val="FF0000"/>
                </a:solidFill>
                <a:latin typeface="Arial" pitchFamily="34" charset="0"/>
                <a:ea typeface="ＭＳ Ｐゴシック" charset="0"/>
                <a:cs typeface="Arial" pitchFamily="34" charset="0"/>
              </a:rPr>
              <a:t>Cytokinesis</a:t>
            </a:r>
          </a:p>
          <a:p>
            <a:pPr algn="ctr" eaLnBrk="0" hangingPunct="0"/>
            <a:r>
              <a:rPr lang="zh-CN" altLang="en-US" sz="2000" b="1" dirty="0">
                <a:solidFill>
                  <a:srgbClr val="FF0000"/>
                </a:solidFill>
                <a:latin typeface="楷体" panose="02010609060101010101" pitchFamily="49" charset="-122"/>
                <a:ea typeface="楷体" panose="02010609060101010101" pitchFamily="49" charset="-122"/>
                <a:cs typeface="Arial" pitchFamily="34" charset="0"/>
              </a:rPr>
              <a:t>（胞质分裂）</a:t>
            </a:r>
            <a:endParaRPr lang="en-US" sz="3200" b="1" dirty="0">
              <a:solidFill>
                <a:srgbClr val="FF0000"/>
              </a:solidFill>
              <a:latin typeface="Arial" pitchFamily="34" charset="0"/>
              <a:ea typeface="ＭＳ Ｐゴシック" charset="0"/>
              <a:cs typeface="Arial" pitchFamily="34" charset="0"/>
            </a:endParaRPr>
          </a:p>
          <a:p>
            <a:pPr eaLnBrk="0" hangingPunct="0">
              <a:lnSpc>
                <a:spcPts val="2100"/>
              </a:lnSpc>
            </a:pPr>
            <a:r>
              <a:rPr lang="en-US" sz="1900" b="1" dirty="0">
                <a:solidFill>
                  <a:srgbClr val="000000"/>
                </a:solidFill>
                <a:latin typeface="Arial" pitchFamily="34" charset="0"/>
                <a:ea typeface="ＭＳ Ｐゴシック" charset="0"/>
                <a:cs typeface="Arial" pitchFamily="34" charset="0"/>
              </a:rPr>
              <a:t>(division of cytoplasm)</a:t>
            </a:r>
            <a:endParaRPr lang="en-US" sz="1900" b="1" baseline="-25000" dirty="0">
              <a:solidFill>
                <a:srgbClr val="000000"/>
              </a:solidFill>
              <a:latin typeface="Arial" pitchFamily="34" charset="0"/>
              <a:ea typeface="ＭＳ Ｐゴシック" charset="0"/>
              <a:cs typeface="Arial" pitchFamily="34" charset="0"/>
            </a:endParaRPr>
          </a:p>
        </p:txBody>
      </p:sp>
      <p:sp>
        <p:nvSpPr>
          <p:cNvPr id="10" name="TextBox 9"/>
          <p:cNvSpPr txBox="1"/>
          <p:nvPr/>
        </p:nvSpPr>
        <p:spPr>
          <a:xfrm>
            <a:off x="4921560" y="4627687"/>
            <a:ext cx="2622240" cy="977191"/>
          </a:xfrm>
          <a:prstGeom prst="rect">
            <a:avLst/>
          </a:prstGeom>
          <a:noFill/>
        </p:spPr>
        <p:txBody>
          <a:bodyPr wrap="square" rtlCol="0">
            <a:spAutoFit/>
          </a:bodyPr>
          <a:lstStyle/>
          <a:p>
            <a:pPr eaLnBrk="0" hangingPunct="0"/>
            <a:r>
              <a:rPr lang="en-US" sz="4000" b="1" dirty="0">
                <a:solidFill>
                  <a:srgbClr val="FF0000"/>
                </a:solidFill>
                <a:latin typeface="Arial" pitchFamily="34" charset="0"/>
                <a:ea typeface="ＭＳ Ｐゴシック" charset="0"/>
                <a:cs typeface="Arial" pitchFamily="34" charset="0"/>
              </a:rPr>
              <a:t>Mitosis</a:t>
            </a:r>
          </a:p>
          <a:p>
            <a:pPr eaLnBrk="0" hangingPunct="0">
              <a:lnSpc>
                <a:spcPts val="2100"/>
              </a:lnSpc>
            </a:pPr>
            <a:r>
              <a:rPr lang="en-US" sz="1900" b="1" dirty="0">
                <a:solidFill>
                  <a:srgbClr val="000000"/>
                </a:solidFill>
                <a:latin typeface="Arial" pitchFamily="34" charset="0"/>
                <a:ea typeface="ＭＳ Ｐゴシック" charset="0"/>
                <a:cs typeface="Arial" pitchFamily="34" charset="0"/>
              </a:rPr>
              <a:t>(division of nucleus)</a:t>
            </a:r>
            <a:endParaRPr lang="en-US" sz="1900" b="1" baseline="-25000" dirty="0">
              <a:solidFill>
                <a:srgbClr val="000000"/>
              </a:solidFill>
              <a:latin typeface="Arial" pitchFamily="34" charset="0"/>
              <a:ea typeface="ＭＳ Ｐゴシック" charset="0"/>
              <a:cs typeface="Arial" pitchFamily="34" charset="0"/>
            </a:endParaRPr>
          </a:p>
        </p:txBody>
      </p:sp>
      <p:sp>
        <p:nvSpPr>
          <p:cNvPr id="11" name="TextBox 10"/>
          <p:cNvSpPr txBox="1"/>
          <p:nvPr/>
        </p:nvSpPr>
        <p:spPr>
          <a:xfrm>
            <a:off x="134640" y="5674390"/>
            <a:ext cx="2795958" cy="461665"/>
          </a:xfrm>
          <a:prstGeom prst="rect">
            <a:avLst/>
          </a:prstGeom>
          <a:noFill/>
        </p:spPr>
        <p:txBody>
          <a:bodyPr wrap="none" rtlCol="0">
            <a:spAutoFit/>
          </a:bodyPr>
          <a:lstStyle/>
          <a:p>
            <a:r>
              <a:rPr lang="en-US" altLang="zh-CN" sz="1200" dirty="0" err="1">
                <a:solidFill>
                  <a:srgbClr val="FF0000"/>
                </a:solidFill>
              </a:rPr>
              <a:t>Cyto</a:t>
            </a:r>
            <a:r>
              <a:rPr lang="en-US" altLang="zh-CN" sz="1200" dirty="0">
                <a:solidFill>
                  <a:srgbClr val="FF0000"/>
                </a:solidFill>
              </a:rPr>
              <a:t>=cell; </a:t>
            </a:r>
            <a:r>
              <a:rPr lang="en-US" altLang="zh-CN" sz="1200" dirty="0" err="1">
                <a:solidFill>
                  <a:srgbClr val="FF0000"/>
                </a:solidFill>
              </a:rPr>
              <a:t>kinet</a:t>
            </a:r>
            <a:r>
              <a:rPr lang="en-US" altLang="zh-CN" sz="1200" dirty="0">
                <a:solidFill>
                  <a:srgbClr val="FF0000"/>
                </a:solidFill>
              </a:rPr>
              <a:t>= move </a:t>
            </a:r>
          </a:p>
          <a:p>
            <a:r>
              <a:rPr lang="en-US" altLang="zh-CN" sz="1200" dirty="0">
                <a:solidFill>
                  <a:srgbClr val="FF0000"/>
                </a:solidFill>
              </a:rPr>
              <a:t>(cytokinesis: division of the cytoplasm)</a:t>
            </a:r>
            <a:endParaRPr lang="zh-CN" altLang="en-US" sz="1200" dirty="0">
              <a:solidFill>
                <a:srgbClr val="FF0000"/>
              </a:solidFill>
            </a:endParaRPr>
          </a:p>
        </p:txBody>
      </p:sp>
    </p:spTree>
    <p:extLst>
      <p:ext uri="{BB962C8B-B14F-4D97-AF65-F5344CB8AC3E}">
        <p14:creationId xmlns:p14="http://schemas.microsoft.com/office/powerpoint/2010/main" val="318973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00892" y="484215"/>
            <a:ext cx="8543108" cy="958863"/>
          </a:xfrm>
        </p:spPr>
        <p:txBody>
          <a:bodyPr/>
          <a:lstStyle/>
          <a:p>
            <a:r>
              <a:rPr lang="en-US" sz="3600" dirty="0">
                <a:solidFill>
                  <a:srgbClr val="FF0000"/>
                </a:solidFill>
                <a:latin typeface="Cambria" panose="02040503050406030204" pitchFamily="18" charset="0"/>
              </a:rPr>
              <a:t>The Cell Cycle</a:t>
            </a:r>
          </a:p>
        </p:txBody>
      </p:sp>
      <p:sp>
        <p:nvSpPr>
          <p:cNvPr id="1045507" name="Rectangle 3"/>
          <p:cNvSpPr>
            <a:spLocks noGrp="1" noChangeArrowheads="1"/>
          </p:cNvSpPr>
          <p:nvPr>
            <p:ph idx="1"/>
          </p:nvPr>
        </p:nvSpPr>
        <p:spPr>
          <a:xfrm>
            <a:off x="729761" y="1732085"/>
            <a:ext cx="8100729" cy="4444878"/>
          </a:xfrm>
        </p:spPr>
        <p:txBody>
          <a:bodyPr/>
          <a:lstStyle/>
          <a:p>
            <a:r>
              <a:rPr lang="en-US" sz="2400" b="1" dirty="0">
                <a:latin typeface="Cambria" panose="02040503050406030204" pitchFamily="18" charset="0"/>
              </a:rPr>
              <a:t>Most of the cell cycle is spent in </a:t>
            </a:r>
            <a:r>
              <a:rPr lang="en-US" sz="4000" b="1" dirty="0">
                <a:solidFill>
                  <a:srgbClr val="FF0000"/>
                </a:solidFill>
                <a:latin typeface="Cambria" panose="02040503050406030204" pitchFamily="18" charset="0"/>
              </a:rPr>
              <a:t>interphase</a:t>
            </a:r>
            <a:r>
              <a:rPr lang="en-US" sz="2400" b="1" dirty="0">
                <a:latin typeface="Cambria" panose="02040503050406030204" pitchFamily="18" charset="0"/>
              </a:rPr>
              <a:t>, which lasts for at least 90% of the cell cycle. </a:t>
            </a:r>
          </a:p>
          <a:p>
            <a:r>
              <a:rPr lang="en-US" b="1" dirty="0">
                <a:latin typeface="Cambria" panose="02040503050406030204" pitchFamily="18" charset="0"/>
              </a:rPr>
              <a:t>During interphase, a cell</a:t>
            </a:r>
          </a:p>
          <a:p>
            <a:pPr lvl="1"/>
            <a:r>
              <a:rPr lang="en-US" sz="2800" b="1" dirty="0">
                <a:latin typeface="Cambria" panose="02040503050406030204" pitchFamily="18" charset="0"/>
              </a:rPr>
              <a:t>performs its normal functions,</a:t>
            </a:r>
          </a:p>
          <a:p>
            <a:pPr lvl="1"/>
            <a:r>
              <a:rPr lang="en-US" sz="2800" b="1" dirty="0">
                <a:latin typeface="Cambria" panose="02040503050406030204" pitchFamily="18" charset="0"/>
              </a:rPr>
              <a:t>doubles everything in its cytoplasm, and</a:t>
            </a:r>
          </a:p>
          <a:p>
            <a:pPr lvl="1"/>
            <a:r>
              <a:rPr lang="en-US" sz="2800" b="1" dirty="0">
                <a:latin typeface="Cambria" panose="02040503050406030204" pitchFamily="18" charset="0"/>
              </a:rPr>
              <a:t>grows in size.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7" name="Rectangle 3"/>
          <p:cNvSpPr>
            <a:spLocks noGrp="1" noChangeArrowheads="1"/>
          </p:cNvSpPr>
          <p:nvPr>
            <p:ph idx="1"/>
          </p:nvPr>
        </p:nvSpPr>
        <p:spPr>
          <a:xfrm>
            <a:off x="703385" y="1556884"/>
            <a:ext cx="8232614" cy="4949054"/>
          </a:xfrm>
        </p:spPr>
        <p:txBody>
          <a:bodyPr/>
          <a:lstStyle/>
          <a:p>
            <a:r>
              <a:rPr lang="en-US" b="1" dirty="0">
                <a:latin typeface="Cambria" panose="02040503050406030204" pitchFamily="18" charset="0"/>
              </a:rPr>
              <a:t>From the standpoint of cell reproduction, the most important event of interphase is chromosome duplication, when the DNA in the nucleus is precisely doubled. </a:t>
            </a:r>
          </a:p>
          <a:p>
            <a:pPr lvl="1"/>
            <a:r>
              <a:rPr lang="en-US" b="1" dirty="0">
                <a:latin typeface="Cambria" panose="02040503050406030204" pitchFamily="18" charset="0"/>
              </a:rPr>
              <a:t>The period when this occurs is called the S phase (for DNA </a:t>
            </a:r>
            <a:r>
              <a:rPr lang="en-US" b="1" i="1" dirty="0">
                <a:latin typeface="Cambria" panose="02040503050406030204" pitchFamily="18" charset="0"/>
              </a:rPr>
              <a:t>synthesis</a:t>
            </a:r>
            <a:r>
              <a:rPr lang="en-US" b="1" dirty="0">
                <a:latin typeface="Cambria" panose="02040503050406030204" pitchFamily="18" charset="0"/>
              </a:rPr>
              <a:t>). </a:t>
            </a:r>
          </a:p>
        </p:txBody>
      </p:sp>
      <p:sp>
        <p:nvSpPr>
          <p:cNvPr id="6" name="Rectangle 2"/>
          <p:cNvSpPr>
            <a:spLocks noGrp="1" noChangeArrowheads="1"/>
          </p:cNvSpPr>
          <p:nvPr>
            <p:ph type="title"/>
          </p:nvPr>
        </p:nvSpPr>
        <p:spPr>
          <a:xfrm>
            <a:off x="600892" y="484215"/>
            <a:ext cx="8543108" cy="958863"/>
          </a:xfrm>
        </p:spPr>
        <p:txBody>
          <a:bodyPr/>
          <a:lstStyle/>
          <a:p>
            <a:r>
              <a:rPr lang="en-US" sz="3600" dirty="0">
                <a:solidFill>
                  <a:srgbClr val="FF0000"/>
                </a:solidFill>
                <a:latin typeface="Cambria" panose="02040503050406030204" pitchFamily="18" charset="0"/>
              </a:rPr>
              <a:t>The Cell Cycle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7" name="Rectangle 3"/>
          <p:cNvSpPr>
            <a:spLocks noGrp="1" noChangeArrowheads="1"/>
          </p:cNvSpPr>
          <p:nvPr>
            <p:ph idx="1"/>
          </p:nvPr>
        </p:nvSpPr>
        <p:spPr>
          <a:xfrm>
            <a:off x="703385" y="1529861"/>
            <a:ext cx="8127106" cy="4647101"/>
          </a:xfrm>
        </p:spPr>
        <p:txBody>
          <a:bodyPr/>
          <a:lstStyle/>
          <a:p>
            <a:r>
              <a:rPr lang="en-US" b="1" dirty="0">
                <a:latin typeface="Cambria" panose="02040503050406030204" pitchFamily="18" charset="0"/>
              </a:rPr>
              <a:t>The interphase periods before and after the S phase are called the G</a:t>
            </a:r>
            <a:r>
              <a:rPr lang="en-US" b="1" baseline="-25000" dirty="0">
                <a:latin typeface="Cambria" panose="02040503050406030204" pitchFamily="18" charset="0"/>
              </a:rPr>
              <a:t>1</a:t>
            </a:r>
            <a:r>
              <a:rPr lang="en-US" b="1" dirty="0">
                <a:latin typeface="Cambria" panose="02040503050406030204" pitchFamily="18" charset="0"/>
              </a:rPr>
              <a:t> and G</a:t>
            </a:r>
            <a:r>
              <a:rPr lang="en-US" b="1" baseline="-25000" dirty="0">
                <a:latin typeface="Cambria" panose="02040503050406030204" pitchFamily="18" charset="0"/>
              </a:rPr>
              <a:t>2</a:t>
            </a:r>
            <a:r>
              <a:rPr lang="en-US" b="1" dirty="0">
                <a:latin typeface="Cambria" panose="02040503050406030204" pitchFamily="18" charset="0"/>
              </a:rPr>
              <a:t> phases, respectively (</a:t>
            </a:r>
            <a:r>
              <a:rPr lang="en-US" b="1" dirty="0">
                <a:solidFill>
                  <a:srgbClr val="FF0000"/>
                </a:solidFill>
                <a:latin typeface="Cambria" panose="02040503050406030204" pitchFamily="18" charset="0"/>
              </a:rPr>
              <a:t>G stands for </a:t>
            </a:r>
            <a:r>
              <a:rPr lang="en-US" b="1" i="1" dirty="0">
                <a:solidFill>
                  <a:srgbClr val="FF0000"/>
                </a:solidFill>
                <a:latin typeface="Cambria" panose="02040503050406030204" pitchFamily="18" charset="0"/>
              </a:rPr>
              <a:t>gap</a:t>
            </a:r>
            <a:r>
              <a:rPr lang="en-US" b="1" dirty="0">
                <a:latin typeface="Cambria" panose="02040503050406030204" pitchFamily="18" charset="0"/>
              </a:rPr>
              <a:t>). </a:t>
            </a:r>
          </a:p>
          <a:p>
            <a:pPr lvl="1"/>
            <a:r>
              <a:rPr lang="en-US" b="1" dirty="0">
                <a:latin typeface="Cambria" panose="02040503050406030204" pitchFamily="18" charset="0"/>
              </a:rPr>
              <a:t>During G</a:t>
            </a:r>
            <a:r>
              <a:rPr lang="en-US" b="1" baseline="-25000" dirty="0">
                <a:latin typeface="Cambria" panose="02040503050406030204" pitchFamily="18" charset="0"/>
              </a:rPr>
              <a:t>1</a:t>
            </a:r>
            <a:r>
              <a:rPr lang="en-US" b="1" dirty="0">
                <a:latin typeface="Cambria" panose="02040503050406030204" pitchFamily="18" charset="0"/>
              </a:rPr>
              <a:t>, each chromosome is single, and the cell performs its normal functions.</a:t>
            </a:r>
          </a:p>
          <a:p>
            <a:pPr lvl="1"/>
            <a:r>
              <a:rPr lang="en-US" b="1" dirty="0">
                <a:latin typeface="Cambria" panose="02040503050406030204" pitchFamily="18" charset="0"/>
              </a:rPr>
              <a:t>During G</a:t>
            </a:r>
            <a:r>
              <a:rPr lang="en-US" b="1" baseline="-25000" dirty="0">
                <a:latin typeface="Cambria" panose="02040503050406030204" pitchFamily="18" charset="0"/>
              </a:rPr>
              <a:t>2</a:t>
            </a:r>
            <a:r>
              <a:rPr lang="en-US" b="1" dirty="0">
                <a:latin typeface="Cambria" panose="02040503050406030204" pitchFamily="18" charset="0"/>
              </a:rPr>
              <a:t> (after DNA duplication during the S phase), each chromosome in the cell consists of two identical sister chromatids, and the cell prepares to divide.</a:t>
            </a:r>
          </a:p>
        </p:txBody>
      </p:sp>
      <p:sp>
        <p:nvSpPr>
          <p:cNvPr id="6" name="Rectangle 2"/>
          <p:cNvSpPr>
            <a:spLocks noGrp="1" noChangeArrowheads="1"/>
          </p:cNvSpPr>
          <p:nvPr>
            <p:ph type="title"/>
          </p:nvPr>
        </p:nvSpPr>
        <p:spPr>
          <a:xfrm>
            <a:off x="600892" y="484215"/>
            <a:ext cx="8543108" cy="958863"/>
          </a:xfrm>
        </p:spPr>
        <p:txBody>
          <a:bodyPr/>
          <a:lstStyle/>
          <a:p>
            <a:r>
              <a:rPr lang="en-US" sz="3600" dirty="0">
                <a:solidFill>
                  <a:srgbClr val="FF0000"/>
                </a:solidFill>
                <a:latin typeface="Cambria" panose="02040503050406030204" pitchFamily="18" charset="0"/>
              </a:rPr>
              <a:t>The Cell Cycle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533568" y="419502"/>
            <a:ext cx="8543108" cy="958863"/>
          </a:xfrm>
        </p:spPr>
        <p:txBody>
          <a:bodyPr/>
          <a:lstStyle/>
          <a:p>
            <a:r>
              <a:rPr lang="en-US" sz="4000" dirty="0">
                <a:solidFill>
                  <a:srgbClr val="FF0000"/>
                </a:solidFill>
                <a:latin typeface="Cambria" panose="02040503050406030204" pitchFamily="18" charset="0"/>
              </a:rPr>
              <a:t>The Cell Cycle</a:t>
            </a:r>
          </a:p>
        </p:txBody>
      </p:sp>
      <p:sp>
        <p:nvSpPr>
          <p:cNvPr id="1045507" name="Rectangle 3"/>
          <p:cNvSpPr>
            <a:spLocks noGrp="1" noChangeArrowheads="1"/>
          </p:cNvSpPr>
          <p:nvPr>
            <p:ph idx="1"/>
          </p:nvPr>
        </p:nvSpPr>
        <p:spPr>
          <a:xfrm>
            <a:off x="533568" y="1227909"/>
            <a:ext cx="8056518" cy="4949054"/>
          </a:xfrm>
        </p:spPr>
        <p:txBody>
          <a:bodyPr/>
          <a:lstStyle/>
          <a:p>
            <a:r>
              <a:rPr lang="en-US" b="1" dirty="0">
                <a:latin typeface="Cambria" panose="02040503050406030204" pitchFamily="18" charset="0"/>
              </a:rPr>
              <a:t>The </a:t>
            </a:r>
            <a:r>
              <a:rPr lang="en-US" b="1" dirty="0">
                <a:solidFill>
                  <a:srgbClr val="FF0000"/>
                </a:solidFill>
                <a:latin typeface="Cambria" panose="02040503050406030204" pitchFamily="18" charset="0"/>
              </a:rPr>
              <a:t>mitotic (M) phase </a:t>
            </a:r>
            <a:r>
              <a:rPr lang="en-US" b="1" dirty="0">
                <a:latin typeface="Cambria" panose="02040503050406030204" pitchFamily="18" charset="0"/>
              </a:rPr>
              <a:t>includes two overlapping processes:</a:t>
            </a:r>
          </a:p>
          <a:p>
            <a:pPr marL="971550" lvl="1" indent="-514350">
              <a:buFont typeface="+mj-lt"/>
              <a:buAutoNum type="arabicPeriod"/>
              <a:tabLst>
                <a:tab pos="1033463" algn="l"/>
              </a:tabLst>
            </a:pPr>
            <a:r>
              <a:rPr lang="en-US" b="1" dirty="0">
                <a:latin typeface="Cambria" panose="02040503050406030204" pitchFamily="18" charset="0"/>
              </a:rPr>
              <a:t> </a:t>
            </a:r>
            <a:r>
              <a:rPr lang="en-US" sz="3600" b="1" dirty="0">
                <a:solidFill>
                  <a:srgbClr val="FF0000"/>
                </a:solidFill>
                <a:latin typeface="Cambria" panose="02040503050406030204" pitchFamily="18" charset="0"/>
              </a:rPr>
              <a:t>mitosis</a:t>
            </a:r>
            <a:r>
              <a:rPr lang="en-US" b="1" dirty="0">
                <a:latin typeface="Cambria" panose="02040503050406030204" pitchFamily="18" charset="0"/>
              </a:rPr>
              <a:t>, in which the nucleus and its contents </a:t>
            </a:r>
            <a:br>
              <a:rPr lang="en-US" b="1" dirty="0">
                <a:latin typeface="Cambria" panose="02040503050406030204" pitchFamily="18" charset="0"/>
              </a:rPr>
            </a:br>
            <a:r>
              <a:rPr lang="en-US" b="1" dirty="0">
                <a:latin typeface="Cambria" panose="02040503050406030204" pitchFamily="18" charset="0"/>
              </a:rPr>
              <a:t>	divide evenly into two daughter nuclei, and</a:t>
            </a:r>
          </a:p>
          <a:p>
            <a:pPr marL="971550" lvl="1" indent="-514350">
              <a:buFont typeface="+mj-lt"/>
              <a:buAutoNum type="arabicPeriod"/>
              <a:tabLst>
                <a:tab pos="1033463" algn="l"/>
              </a:tabLst>
            </a:pPr>
            <a:r>
              <a:rPr lang="en-US" b="1" dirty="0">
                <a:latin typeface="Cambria" panose="02040503050406030204" pitchFamily="18" charset="0"/>
              </a:rPr>
              <a:t> </a:t>
            </a:r>
            <a:r>
              <a:rPr lang="en-US" sz="3600" b="1" dirty="0">
                <a:solidFill>
                  <a:srgbClr val="FF0000"/>
                </a:solidFill>
                <a:latin typeface="Cambria" panose="02040503050406030204" pitchFamily="18" charset="0"/>
              </a:rPr>
              <a:t>cytokinesis</a:t>
            </a:r>
            <a:r>
              <a:rPr lang="en-US" b="1" dirty="0">
                <a:latin typeface="Cambria" panose="02040503050406030204" pitchFamily="18" charset="0"/>
              </a:rPr>
              <a:t>, in which the cytoplasm (along with </a:t>
            </a:r>
            <a:br>
              <a:rPr lang="en-US" b="1" dirty="0">
                <a:latin typeface="Cambria" panose="02040503050406030204" pitchFamily="18" charset="0"/>
              </a:rPr>
            </a:br>
            <a:r>
              <a:rPr lang="en-US" b="1" dirty="0">
                <a:latin typeface="Cambria" panose="02040503050406030204" pitchFamily="18" charset="0"/>
              </a:rPr>
              <a:t>	all the organelles) is divided in two.</a:t>
            </a:r>
          </a:p>
          <a:p>
            <a:r>
              <a:rPr lang="en-US" b="1" dirty="0">
                <a:latin typeface="Cambria" panose="02040503050406030204" pitchFamily="18" charset="0"/>
              </a:rPr>
              <a:t>The combination of mitosis and cytokinesis produces two genetically identical daughter cells. </a:t>
            </a:r>
          </a:p>
        </p:txBody>
      </p:sp>
      <p:sp>
        <p:nvSpPr>
          <p:cNvPr id="2" name="Footer Placeholder 1"/>
          <p:cNvSpPr>
            <a:spLocks noGrp="1"/>
          </p:cNvSpPr>
          <p:nvPr>
            <p:ph type="ftr" sz="quarter" idx="11"/>
          </p:nvPr>
        </p:nvSpPr>
        <p:spPr/>
        <p:txBody>
          <a:bodyPr/>
          <a:lstStyle/>
          <a:p>
            <a:r>
              <a:rPr lang="en-US"/>
              <a:t>© 2016 Pearson Education, Inc.</a:t>
            </a:r>
          </a:p>
        </p:txBody>
      </p:sp>
      <p:sp>
        <p:nvSpPr>
          <p:cNvPr id="5" name="TextBox 4"/>
          <p:cNvSpPr txBox="1"/>
          <p:nvPr/>
        </p:nvSpPr>
        <p:spPr>
          <a:xfrm>
            <a:off x="533568" y="6268404"/>
            <a:ext cx="6506909" cy="369332"/>
          </a:xfrm>
          <a:prstGeom prst="rect">
            <a:avLst/>
          </a:prstGeom>
          <a:noFill/>
        </p:spPr>
        <p:txBody>
          <a:bodyPr wrap="none" rtlCol="0">
            <a:spAutoFit/>
          </a:bodyPr>
          <a:lstStyle/>
          <a:p>
            <a:r>
              <a:rPr lang="en-US" altLang="zh-CN" sz="1800" dirty="0" err="1">
                <a:solidFill>
                  <a:srgbClr val="FF0000"/>
                </a:solidFill>
              </a:rPr>
              <a:t>Cyto</a:t>
            </a:r>
            <a:r>
              <a:rPr lang="en-US" altLang="zh-CN" sz="1800" dirty="0">
                <a:solidFill>
                  <a:srgbClr val="FF0000"/>
                </a:solidFill>
              </a:rPr>
              <a:t>=cell; </a:t>
            </a:r>
            <a:r>
              <a:rPr lang="en-US" altLang="zh-CN" sz="1800" dirty="0" err="1">
                <a:solidFill>
                  <a:srgbClr val="FF0000"/>
                </a:solidFill>
              </a:rPr>
              <a:t>kinet</a:t>
            </a:r>
            <a:r>
              <a:rPr lang="en-US" altLang="zh-CN" sz="1800" dirty="0">
                <a:solidFill>
                  <a:srgbClr val="FF0000"/>
                </a:solidFill>
              </a:rPr>
              <a:t>= move (cytokinesis: division of the cytoplasm)</a:t>
            </a:r>
            <a:endParaRPr lang="zh-CN" altLang="en-US" sz="1800"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3045" y="535828"/>
            <a:ext cx="8383465" cy="958863"/>
          </a:xfrm>
        </p:spPr>
        <p:txBody>
          <a:bodyPr/>
          <a:lstStyle/>
          <a:p>
            <a:r>
              <a:rPr lang="en-US" dirty="0">
                <a:solidFill>
                  <a:srgbClr val="FF0000"/>
                </a:solidFill>
                <a:latin typeface="Cambria" panose="02040503050406030204" pitchFamily="18" charset="0"/>
              </a:rPr>
              <a:t>What Cell Reproduction Accomplishes</a:t>
            </a:r>
          </a:p>
        </p:txBody>
      </p:sp>
      <p:sp>
        <p:nvSpPr>
          <p:cNvPr id="49154" name="Rectangle 2"/>
          <p:cNvSpPr>
            <a:spLocks noGrp="1" noChangeArrowheads="1"/>
          </p:cNvSpPr>
          <p:nvPr>
            <p:ph idx="1"/>
          </p:nvPr>
        </p:nvSpPr>
        <p:spPr>
          <a:xfrm>
            <a:off x="633046" y="1635368"/>
            <a:ext cx="7807569" cy="4682271"/>
          </a:xfrm>
        </p:spPr>
        <p:txBody>
          <a:bodyPr/>
          <a:lstStyle/>
          <a:p>
            <a:r>
              <a:rPr lang="en-US" b="1" dirty="0">
                <a:latin typeface="Cambria" panose="02040503050406030204" pitchFamily="18" charset="0"/>
              </a:rPr>
              <a:t>Before a parent cell splits into two, it duplicates its </a:t>
            </a:r>
            <a:r>
              <a:rPr lang="en-US" b="1" dirty="0">
                <a:solidFill>
                  <a:srgbClr val="FF0000"/>
                </a:solidFill>
                <a:latin typeface="Cambria" panose="02040503050406030204" pitchFamily="18" charset="0"/>
              </a:rPr>
              <a:t>chromosomes</a:t>
            </a:r>
            <a:r>
              <a:rPr lang="en-US" b="1" dirty="0">
                <a:latin typeface="Cambria" panose="02040503050406030204" pitchFamily="18" charset="0"/>
              </a:rPr>
              <a:t>, the structures that contain most of the cell’s DNA.</a:t>
            </a:r>
          </a:p>
          <a:p>
            <a:r>
              <a:rPr lang="en-US" b="1" dirty="0">
                <a:latin typeface="Cambria" panose="02040503050406030204" pitchFamily="18" charset="0"/>
              </a:rPr>
              <a:t>During cell division, each daughter cell receives one identical set of chromosomes from the lone, original parent cell.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7267" y="343537"/>
            <a:ext cx="8543108" cy="958863"/>
          </a:xfrm>
        </p:spPr>
        <p:txBody>
          <a:bodyPr/>
          <a:lstStyle/>
          <a:p>
            <a:r>
              <a:rPr lang="en-US" sz="3600" dirty="0">
                <a:solidFill>
                  <a:srgbClr val="FF0000"/>
                </a:solidFill>
                <a:latin typeface="Cambria" panose="02040503050406030204" pitchFamily="18" charset="0"/>
              </a:rPr>
              <a:t>Mitosis and Cytokinesis</a:t>
            </a:r>
          </a:p>
        </p:txBody>
      </p:sp>
      <p:sp>
        <p:nvSpPr>
          <p:cNvPr id="99330" name="Rectangle 2"/>
          <p:cNvSpPr>
            <a:spLocks noGrp="1" noChangeArrowheads="1"/>
          </p:cNvSpPr>
          <p:nvPr>
            <p:ph idx="1"/>
          </p:nvPr>
        </p:nvSpPr>
        <p:spPr>
          <a:xfrm>
            <a:off x="967153" y="1227909"/>
            <a:ext cx="7863337" cy="4949054"/>
          </a:xfrm>
        </p:spPr>
        <p:txBody>
          <a:bodyPr/>
          <a:lstStyle/>
          <a:p>
            <a:r>
              <a:rPr lang="en-US" b="1" dirty="0">
                <a:latin typeface="Cambria" panose="02040503050406030204" pitchFamily="18" charset="0"/>
              </a:rPr>
              <a:t>Mitosis consists of four distinct phases:</a:t>
            </a:r>
          </a:p>
          <a:p>
            <a:pPr marL="971550" lvl="1" indent="-514350">
              <a:buFont typeface="+mj-lt"/>
              <a:buAutoNum type="arabicPeriod"/>
            </a:pPr>
            <a:r>
              <a:rPr lang="en-US" sz="2800" b="1" dirty="0">
                <a:latin typeface="Cambria" panose="02040503050406030204" pitchFamily="18" charset="0"/>
              </a:rPr>
              <a:t> Prophase</a:t>
            </a:r>
            <a:r>
              <a:rPr lang="zh-CN" altLang="en-US" sz="2000" b="1" dirty="0">
                <a:latin typeface="楷体" panose="02010609060101010101" pitchFamily="49" charset="-122"/>
                <a:ea typeface="楷体" panose="02010609060101010101" pitchFamily="49" charset="-122"/>
              </a:rPr>
              <a:t>（前期）</a:t>
            </a:r>
            <a:endParaRPr lang="en-US" sz="2800" b="1" dirty="0">
              <a:latin typeface="Cambria" panose="02040503050406030204" pitchFamily="18" charset="0"/>
            </a:endParaRPr>
          </a:p>
          <a:p>
            <a:pPr marL="971550" lvl="1" indent="-514350">
              <a:buFont typeface="+mj-lt"/>
              <a:buAutoNum type="arabicPeriod"/>
            </a:pPr>
            <a:r>
              <a:rPr lang="en-US" sz="2800" b="1" dirty="0">
                <a:latin typeface="Cambria" panose="02040503050406030204" pitchFamily="18" charset="0"/>
              </a:rPr>
              <a:t> Metaphase</a:t>
            </a:r>
            <a:r>
              <a:rPr lang="zh-CN" altLang="en-US" sz="2000" b="1" dirty="0">
                <a:latin typeface="楷体" panose="02010609060101010101" pitchFamily="49" charset="-122"/>
                <a:ea typeface="楷体" panose="02010609060101010101" pitchFamily="49" charset="-122"/>
              </a:rPr>
              <a:t>（中期）</a:t>
            </a:r>
            <a:endParaRPr lang="en-US" sz="2800" b="1" dirty="0">
              <a:latin typeface="Cambria" panose="02040503050406030204" pitchFamily="18" charset="0"/>
            </a:endParaRPr>
          </a:p>
          <a:p>
            <a:pPr marL="971550" lvl="1" indent="-514350">
              <a:buFont typeface="+mj-lt"/>
              <a:buAutoNum type="arabicPeriod"/>
            </a:pPr>
            <a:r>
              <a:rPr lang="en-US" sz="2800" b="1" dirty="0">
                <a:latin typeface="Cambria" panose="02040503050406030204" pitchFamily="18" charset="0"/>
              </a:rPr>
              <a:t> Anaphase</a:t>
            </a:r>
            <a:r>
              <a:rPr lang="zh-CN" altLang="en-US" sz="2000" b="1" dirty="0">
                <a:latin typeface="楷体" panose="02010609060101010101" pitchFamily="49" charset="-122"/>
                <a:ea typeface="楷体" panose="02010609060101010101" pitchFamily="49" charset="-122"/>
              </a:rPr>
              <a:t>（后期）</a:t>
            </a:r>
            <a:endParaRPr lang="en-US" sz="2800" b="1" dirty="0">
              <a:latin typeface="Cambria" panose="02040503050406030204" pitchFamily="18" charset="0"/>
            </a:endParaRPr>
          </a:p>
          <a:p>
            <a:pPr marL="971550" lvl="1" indent="-514350">
              <a:buFont typeface="+mj-lt"/>
              <a:buAutoNum type="arabicPeriod"/>
            </a:pPr>
            <a:r>
              <a:rPr lang="en-US" sz="2800" b="1" dirty="0">
                <a:latin typeface="Cambria" panose="02040503050406030204" pitchFamily="18" charset="0"/>
              </a:rPr>
              <a:t> Telophase</a:t>
            </a:r>
            <a:r>
              <a:rPr lang="zh-CN" altLang="en-US" sz="2000" b="1" dirty="0">
                <a:latin typeface="楷体" panose="02010609060101010101" pitchFamily="49" charset="-122"/>
                <a:ea typeface="楷体" panose="02010609060101010101" pitchFamily="49" charset="-122"/>
              </a:rPr>
              <a:t>（末期）</a:t>
            </a:r>
            <a:endParaRPr lang="en-US" sz="2800" b="1" dirty="0">
              <a:latin typeface="Cambria" panose="02040503050406030204" pitchFamily="18" charset="0"/>
            </a:endParaRPr>
          </a:p>
        </p:txBody>
      </p:sp>
      <p:sp>
        <p:nvSpPr>
          <p:cNvPr id="2" name="TextBox 1"/>
          <p:cNvSpPr txBox="1"/>
          <p:nvPr/>
        </p:nvSpPr>
        <p:spPr>
          <a:xfrm>
            <a:off x="389744" y="4631960"/>
            <a:ext cx="8064708" cy="2031325"/>
          </a:xfrm>
          <a:prstGeom prst="rect">
            <a:avLst/>
          </a:prstGeom>
          <a:noFill/>
        </p:spPr>
        <p:txBody>
          <a:bodyPr wrap="square" rtlCol="0">
            <a:spAutoFit/>
          </a:bodyPr>
          <a:lstStyle/>
          <a:p>
            <a:pPr marL="457200" indent="-457200">
              <a:buAutoNum type="arabicPeriod"/>
            </a:pPr>
            <a:r>
              <a:rPr lang="en-US" sz="1800" b="1" dirty="0"/>
              <a:t>pro= before</a:t>
            </a:r>
            <a:r>
              <a:rPr lang="en-US" sz="1800" dirty="0"/>
              <a:t> (prophase: mitotic stage when the nuclear membrane first breaks up)</a:t>
            </a:r>
          </a:p>
          <a:p>
            <a:pPr marL="457200" indent="-457200">
              <a:buAutoNum type="arabicPeriod"/>
            </a:pPr>
            <a:r>
              <a:rPr lang="en-US" sz="1800" b="1" dirty="0"/>
              <a:t>Meta= between </a:t>
            </a:r>
            <a:r>
              <a:rPr lang="en-US" sz="1800" dirty="0"/>
              <a:t>(metaphase: mitotic stage when the chromosomes are lined up in the cell’s middle)</a:t>
            </a:r>
          </a:p>
          <a:p>
            <a:pPr marL="457200" indent="-457200">
              <a:buAutoNum type="arabicPeriod"/>
            </a:pPr>
            <a:r>
              <a:rPr lang="en-US" sz="1800" b="1" dirty="0"/>
              <a:t>Ana= again </a:t>
            </a:r>
            <a:r>
              <a:rPr lang="en-US" sz="1800" dirty="0"/>
              <a:t>(anaphase: mitotic stage when sister chromatids separate)</a:t>
            </a:r>
          </a:p>
          <a:p>
            <a:pPr marL="457200" indent="-457200">
              <a:buAutoNum type="arabicPeriod"/>
            </a:pPr>
            <a:r>
              <a:rPr lang="en-US" sz="1800" b="1" dirty="0" err="1"/>
              <a:t>Telo</a:t>
            </a:r>
            <a:r>
              <a:rPr lang="en-US" sz="1800" b="1" dirty="0"/>
              <a:t>= end </a:t>
            </a:r>
            <a:r>
              <a:rPr lang="en-US" sz="1800" dirty="0"/>
              <a:t>(telophase: final mitotic stage when the nuclear envelop reforms)</a:t>
            </a:r>
          </a:p>
        </p:txBody>
      </p:sp>
    </p:spTree>
    <p:extLst>
      <p:ext uri="{BB962C8B-B14F-4D97-AF65-F5344CB8AC3E}">
        <p14:creationId xmlns:p14="http://schemas.microsoft.com/office/powerpoint/2010/main" val="243513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04216"/>
            <a:ext cx="8546592" cy="6449568"/>
          </a:xfrm>
          <a:prstGeom prst="rect">
            <a:avLst/>
          </a:prstGeom>
        </p:spPr>
      </p:pic>
      <p:sp>
        <p:nvSpPr>
          <p:cNvPr id="2" name="TextBox 1"/>
          <p:cNvSpPr txBox="1"/>
          <p:nvPr/>
        </p:nvSpPr>
        <p:spPr>
          <a:xfrm>
            <a:off x="861060" y="244856"/>
            <a:ext cx="1672253" cy="369332"/>
          </a:xfrm>
          <a:prstGeom prst="rect">
            <a:avLst/>
          </a:prstGeom>
          <a:noFill/>
        </p:spPr>
        <p:txBody>
          <a:bodyPr wrap="none" rtlCol="0">
            <a:spAutoFit/>
          </a:bodyPr>
          <a:lstStyle/>
          <a:p>
            <a:pPr eaLnBrk="0" hangingPunct="0"/>
            <a:r>
              <a:rPr lang="en-US" sz="1800" b="1" dirty="0">
                <a:solidFill>
                  <a:srgbClr val="FFFFFF"/>
                </a:solidFill>
                <a:latin typeface="Arial" pitchFamily="34" charset="0"/>
                <a:ea typeface="ＭＳ Ｐゴシック" charset="0"/>
                <a:cs typeface="Arial" pitchFamily="34" charset="0"/>
              </a:rPr>
              <a:t>INTERPHASE</a:t>
            </a:r>
          </a:p>
        </p:txBody>
      </p:sp>
      <p:sp>
        <p:nvSpPr>
          <p:cNvPr id="5" name="TextBox 4"/>
          <p:cNvSpPr txBox="1"/>
          <p:nvPr/>
        </p:nvSpPr>
        <p:spPr>
          <a:xfrm>
            <a:off x="5288280" y="250460"/>
            <a:ext cx="1479892" cy="369332"/>
          </a:xfrm>
          <a:prstGeom prst="rect">
            <a:avLst/>
          </a:prstGeom>
          <a:noFill/>
        </p:spPr>
        <p:txBody>
          <a:bodyPr wrap="none" rtlCol="0">
            <a:spAutoFit/>
          </a:bodyPr>
          <a:lstStyle/>
          <a:p>
            <a:pPr eaLnBrk="0" hangingPunct="0"/>
            <a:r>
              <a:rPr lang="en-US" sz="1800" b="1" dirty="0">
                <a:solidFill>
                  <a:srgbClr val="FFFFFF"/>
                </a:solidFill>
                <a:latin typeface="Arial" pitchFamily="34" charset="0"/>
                <a:ea typeface="ＭＳ Ｐゴシック" charset="0"/>
                <a:cs typeface="Arial" pitchFamily="34" charset="0"/>
              </a:rPr>
              <a:t>PROPHASE</a:t>
            </a:r>
          </a:p>
        </p:txBody>
      </p:sp>
      <p:sp>
        <p:nvSpPr>
          <p:cNvPr id="4" name="TextBox 3"/>
          <p:cNvSpPr txBox="1"/>
          <p:nvPr/>
        </p:nvSpPr>
        <p:spPr>
          <a:xfrm>
            <a:off x="324703" y="888365"/>
            <a:ext cx="1005403"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Centro-</a:t>
            </a:r>
          </a:p>
          <a:p>
            <a:pPr eaLnBrk="0" hangingPunct="0"/>
            <a:r>
              <a:rPr lang="en-US" sz="1800" b="1" dirty="0" err="1">
                <a:solidFill>
                  <a:srgbClr val="000000"/>
                </a:solidFill>
                <a:latin typeface="Arial" pitchFamily="34" charset="0"/>
                <a:ea typeface="ＭＳ Ｐゴシック" charset="0"/>
                <a:cs typeface="Arial" pitchFamily="34" charset="0"/>
              </a:rPr>
              <a:t>somes</a:t>
            </a:r>
            <a:endParaRPr lang="en-US" sz="1800" b="1" dirty="0">
              <a:solidFill>
                <a:srgbClr val="000000"/>
              </a:solidFill>
              <a:latin typeface="Arial" pitchFamily="34" charset="0"/>
              <a:ea typeface="ＭＳ Ｐゴシック" charset="0"/>
              <a:cs typeface="Arial" pitchFamily="34" charset="0"/>
            </a:endParaRPr>
          </a:p>
        </p:txBody>
      </p:sp>
      <p:sp>
        <p:nvSpPr>
          <p:cNvPr id="7" name="TextBox 6"/>
          <p:cNvSpPr txBox="1"/>
          <p:nvPr/>
        </p:nvSpPr>
        <p:spPr>
          <a:xfrm>
            <a:off x="1328936" y="821689"/>
            <a:ext cx="1710725"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Uncondensed</a:t>
            </a:r>
          </a:p>
          <a:p>
            <a:pPr eaLnBrk="0" hangingPunct="0"/>
            <a:r>
              <a:rPr lang="en-US" sz="1800" b="1" dirty="0">
                <a:solidFill>
                  <a:srgbClr val="000000"/>
                </a:solidFill>
                <a:latin typeface="Arial" pitchFamily="34" charset="0"/>
                <a:ea typeface="ＭＳ Ｐゴシック" charset="0"/>
                <a:cs typeface="Arial" pitchFamily="34" charset="0"/>
              </a:rPr>
              <a:t>chromosome</a:t>
            </a:r>
          </a:p>
        </p:txBody>
      </p:sp>
      <p:sp>
        <p:nvSpPr>
          <p:cNvPr id="8" name="TextBox 7"/>
          <p:cNvSpPr txBox="1"/>
          <p:nvPr/>
        </p:nvSpPr>
        <p:spPr>
          <a:xfrm>
            <a:off x="332323" y="3398520"/>
            <a:ext cx="1184940"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Nuclear</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envelope</a:t>
            </a:r>
          </a:p>
        </p:txBody>
      </p:sp>
      <p:sp>
        <p:nvSpPr>
          <p:cNvPr id="9" name="TextBox 8"/>
          <p:cNvSpPr txBox="1"/>
          <p:nvPr/>
        </p:nvSpPr>
        <p:spPr>
          <a:xfrm>
            <a:off x="1678481" y="3394763"/>
            <a:ext cx="1351652"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Plasma</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membrane</a:t>
            </a:r>
          </a:p>
        </p:txBody>
      </p:sp>
      <p:sp>
        <p:nvSpPr>
          <p:cNvPr id="6" name="Freeform 5"/>
          <p:cNvSpPr/>
          <p:nvPr/>
        </p:nvSpPr>
        <p:spPr bwMode="auto">
          <a:xfrm>
            <a:off x="1790701" y="1414462"/>
            <a:ext cx="280988" cy="838200"/>
          </a:xfrm>
          <a:custGeom>
            <a:avLst/>
            <a:gdLst>
              <a:gd name="connsiteX0" fmla="*/ 280988 w 280988"/>
              <a:gd name="connsiteY0" fmla="*/ 0 h 838200"/>
              <a:gd name="connsiteX1" fmla="*/ 0 w 280988"/>
              <a:gd name="connsiteY1" fmla="*/ 838200 h 838200"/>
            </a:gdLst>
            <a:ahLst/>
            <a:cxnLst>
              <a:cxn ang="0">
                <a:pos x="connsiteX0" y="connsiteY0"/>
              </a:cxn>
              <a:cxn ang="0">
                <a:pos x="connsiteX1" y="connsiteY1"/>
              </a:cxn>
            </a:cxnLst>
            <a:rect l="l" t="t" r="r" b="b"/>
            <a:pathLst>
              <a:path w="280988" h="838200">
                <a:moveTo>
                  <a:pt x="280988" y="0"/>
                </a:moveTo>
                <a:lnTo>
                  <a:pt x="0" y="83820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0" name="Freeform 9"/>
          <p:cNvSpPr/>
          <p:nvPr/>
        </p:nvSpPr>
        <p:spPr bwMode="auto">
          <a:xfrm>
            <a:off x="1100138" y="3014663"/>
            <a:ext cx="304800" cy="461962"/>
          </a:xfrm>
          <a:custGeom>
            <a:avLst/>
            <a:gdLst>
              <a:gd name="connsiteX0" fmla="*/ 0 w 304800"/>
              <a:gd name="connsiteY0" fmla="*/ 461962 h 461962"/>
              <a:gd name="connsiteX1" fmla="*/ 304800 w 304800"/>
              <a:gd name="connsiteY1" fmla="*/ 0 h 461962"/>
            </a:gdLst>
            <a:ahLst/>
            <a:cxnLst>
              <a:cxn ang="0">
                <a:pos x="connsiteX0" y="connsiteY0"/>
              </a:cxn>
              <a:cxn ang="0">
                <a:pos x="connsiteX1" y="connsiteY1"/>
              </a:cxn>
            </a:cxnLst>
            <a:rect l="l" t="t" r="r" b="b"/>
            <a:pathLst>
              <a:path w="304800" h="461962">
                <a:moveTo>
                  <a:pt x="0" y="461962"/>
                </a:moveTo>
                <a:lnTo>
                  <a:pt x="30480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1" name="Freeform 10"/>
          <p:cNvSpPr/>
          <p:nvPr/>
        </p:nvSpPr>
        <p:spPr bwMode="auto">
          <a:xfrm>
            <a:off x="2047875" y="3228975"/>
            <a:ext cx="133350" cy="261938"/>
          </a:xfrm>
          <a:custGeom>
            <a:avLst/>
            <a:gdLst>
              <a:gd name="connsiteX0" fmla="*/ 0 w 133350"/>
              <a:gd name="connsiteY0" fmla="*/ 0 h 261938"/>
              <a:gd name="connsiteX1" fmla="*/ 133350 w 133350"/>
              <a:gd name="connsiteY1" fmla="*/ 261938 h 261938"/>
            </a:gdLst>
            <a:ahLst/>
            <a:cxnLst>
              <a:cxn ang="0">
                <a:pos x="connsiteX0" y="connsiteY0"/>
              </a:cxn>
              <a:cxn ang="0">
                <a:pos x="connsiteX1" y="connsiteY1"/>
              </a:cxn>
            </a:cxnLst>
            <a:rect l="l" t="t" r="r" b="b"/>
            <a:pathLst>
              <a:path w="133350" h="261938">
                <a:moveTo>
                  <a:pt x="0" y="0"/>
                </a:moveTo>
                <a:lnTo>
                  <a:pt x="133350" y="261938"/>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Freeform 12"/>
          <p:cNvSpPr/>
          <p:nvPr/>
        </p:nvSpPr>
        <p:spPr bwMode="auto">
          <a:xfrm>
            <a:off x="1171575" y="1373981"/>
            <a:ext cx="385763" cy="466725"/>
          </a:xfrm>
          <a:custGeom>
            <a:avLst/>
            <a:gdLst>
              <a:gd name="connsiteX0" fmla="*/ 273844 w 385763"/>
              <a:gd name="connsiteY0" fmla="*/ 466725 h 466725"/>
              <a:gd name="connsiteX1" fmla="*/ 0 w 385763"/>
              <a:gd name="connsiteY1" fmla="*/ 0 h 466725"/>
              <a:gd name="connsiteX2" fmla="*/ 385763 w 385763"/>
              <a:gd name="connsiteY2" fmla="*/ 411957 h 466725"/>
            </a:gdLst>
            <a:ahLst/>
            <a:cxnLst>
              <a:cxn ang="0">
                <a:pos x="connsiteX0" y="connsiteY0"/>
              </a:cxn>
              <a:cxn ang="0">
                <a:pos x="connsiteX1" y="connsiteY1"/>
              </a:cxn>
              <a:cxn ang="0">
                <a:pos x="connsiteX2" y="connsiteY2"/>
              </a:cxn>
            </a:cxnLst>
            <a:rect l="l" t="t" r="r" b="b"/>
            <a:pathLst>
              <a:path w="385763" h="466725">
                <a:moveTo>
                  <a:pt x="273844" y="466725"/>
                </a:moveTo>
                <a:lnTo>
                  <a:pt x="0" y="0"/>
                </a:lnTo>
                <a:lnTo>
                  <a:pt x="385763" y="411957"/>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5" name="TextBox 14"/>
          <p:cNvSpPr txBox="1"/>
          <p:nvPr/>
        </p:nvSpPr>
        <p:spPr>
          <a:xfrm>
            <a:off x="3206333" y="805813"/>
            <a:ext cx="1800493" cy="646331"/>
          </a:xfrm>
          <a:prstGeom prst="rect">
            <a:avLst/>
          </a:prstGeom>
          <a:noFill/>
        </p:spPr>
        <p:txBody>
          <a:bodyPr wrap="none" rtlCol="0">
            <a:spAutoFit/>
          </a:bodyPr>
          <a:lstStyle/>
          <a:p>
            <a:pPr eaLnBrk="0" hangingPunct="0"/>
            <a:r>
              <a:rPr lang="en-US" sz="1800" b="1" dirty="0">
                <a:solidFill>
                  <a:srgbClr val="FF0000"/>
                </a:solidFill>
                <a:latin typeface="Arial" pitchFamily="34" charset="0"/>
                <a:ea typeface="ＭＳ Ｐゴシック" charset="0"/>
                <a:cs typeface="Arial" pitchFamily="34" charset="0"/>
              </a:rPr>
              <a:t>Mitotic spindle</a:t>
            </a:r>
          </a:p>
          <a:p>
            <a:pPr eaLnBrk="0" hangingPunct="0"/>
            <a:r>
              <a:rPr lang="en-US" sz="1800" b="1" dirty="0">
                <a:solidFill>
                  <a:srgbClr val="FF0000"/>
                </a:solidFill>
                <a:latin typeface="Arial" pitchFamily="34" charset="0"/>
                <a:ea typeface="ＭＳ Ｐゴシック" charset="0"/>
                <a:cs typeface="Arial" pitchFamily="34" charset="0"/>
              </a:rPr>
              <a:t>forming</a:t>
            </a:r>
          </a:p>
        </p:txBody>
      </p:sp>
      <p:sp>
        <p:nvSpPr>
          <p:cNvPr id="16" name="TextBox 15"/>
          <p:cNvSpPr txBox="1"/>
          <p:nvPr/>
        </p:nvSpPr>
        <p:spPr>
          <a:xfrm>
            <a:off x="5082259" y="1681893"/>
            <a:ext cx="1479892"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Centromere</a:t>
            </a:r>
          </a:p>
        </p:txBody>
      </p:sp>
      <p:sp>
        <p:nvSpPr>
          <p:cNvPr id="17" name="TextBox 16"/>
          <p:cNvSpPr txBox="1"/>
          <p:nvPr/>
        </p:nvSpPr>
        <p:spPr>
          <a:xfrm>
            <a:off x="3205062" y="3397840"/>
            <a:ext cx="2723823"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Chromosome</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(two sister chromatids)</a:t>
            </a:r>
          </a:p>
        </p:txBody>
      </p:sp>
      <p:sp>
        <p:nvSpPr>
          <p:cNvPr id="14" name="Freeform 13"/>
          <p:cNvSpPr/>
          <p:nvPr/>
        </p:nvSpPr>
        <p:spPr bwMode="auto">
          <a:xfrm>
            <a:off x="3671888" y="2781300"/>
            <a:ext cx="571500" cy="676275"/>
          </a:xfrm>
          <a:custGeom>
            <a:avLst/>
            <a:gdLst>
              <a:gd name="connsiteX0" fmla="*/ 0 w 571500"/>
              <a:gd name="connsiteY0" fmla="*/ 676275 h 676275"/>
              <a:gd name="connsiteX1" fmla="*/ 571500 w 571500"/>
              <a:gd name="connsiteY1" fmla="*/ 0 h 676275"/>
            </a:gdLst>
            <a:ahLst/>
            <a:cxnLst>
              <a:cxn ang="0">
                <a:pos x="connsiteX0" y="connsiteY0"/>
              </a:cxn>
              <a:cxn ang="0">
                <a:pos x="connsiteX1" y="connsiteY1"/>
              </a:cxn>
            </a:cxnLst>
            <a:rect l="l" t="t" r="r" b="b"/>
            <a:pathLst>
              <a:path w="571500" h="676275">
                <a:moveTo>
                  <a:pt x="0" y="676275"/>
                </a:moveTo>
                <a:lnTo>
                  <a:pt x="57150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8" name="Freeform 17"/>
          <p:cNvSpPr/>
          <p:nvPr/>
        </p:nvSpPr>
        <p:spPr bwMode="auto">
          <a:xfrm>
            <a:off x="3586163" y="1385888"/>
            <a:ext cx="361950" cy="504825"/>
          </a:xfrm>
          <a:custGeom>
            <a:avLst/>
            <a:gdLst>
              <a:gd name="connsiteX0" fmla="*/ 0 w 361950"/>
              <a:gd name="connsiteY0" fmla="*/ 0 h 504825"/>
              <a:gd name="connsiteX1" fmla="*/ 361950 w 361950"/>
              <a:gd name="connsiteY1" fmla="*/ 504825 h 504825"/>
            </a:gdLst>
            <a:ahLst/>
            <a:cxnLst>
              <a:cxn ang="0">
                <a:pos x="connsiteX0" y="connsiteY0"/>
              </a:cxn>
              <a:cxn ang="0">
                <a:pos x="connsiteX1" y="connsiteY1"/>
              </a:cxn>
            </a:cxnLst>
            <a:rect l="l" t="t" r="r" b="b"/>
            <a:pathLst>
              <a:path w="361950" h="504825">
                <a:moveTo>
                  <a:pt x="0" y="0"/>
                </a:moveTo>
                <a:lnTo>
                  <a:pt x="361950" y="504825"/>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9" name="Freeform 18"/>
          <p:cNvSpPr/>
          <p:nvPr/>
        </p:nvSpPr>
        <p:spPr bwMode="auto">
          <a:xfrm>
            <a:off x="4662488" y="1952625"/>
            <a:ext cx="509587" cy="404813"/>
          </a:xfrm>
          <a:custGeom>
            <a:avLst/>
            <a:gdLst>
              <a:gd name="connsiteX0" fmla="*/ 509587 w 509587"/>
              <a:gd name="connsiteY0" fmla="*/ 0 h 404813"/>
              <a:gd name="connsiteX1" fmla="*/ 0 w 509587"/>
              <a:gd name="connsiteY1" fmla="*/ 404813 h 404813"/>
            </a:gdLst>
            <a:ahLst/>
            <a:cxnLst>
              <a:cxn ang="0">
                <a:pos x="connsiteX0" y="connsiteY0"/>
              </a:cxn>
              <a:cxn ang="0">
                <a:pos x="connsiteX1" y="connsiteY1"/>
              </a:cxn>
            </a:cxnLst>
            <a:rect l="l" t="t" r="r" b="b"/>
            <a:pathLst>
              <a:path w="509587" h="404813">
                <a:moveTo>
                  <a:pt x="509587" y="0"/>
                </a:moveTo>
                <a:lnTo>
                  <a:pt x="0" y="404813"/>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1" name="TextBox 20"/>
          <p:cNvSpPr txBox="1"/>
          <p:nvPr/>
        </p:nvSpPr>
        <p:spPr>
          <a:xfrm>
            <a:off x="5657817" y="811986"/>
            <a:ext cx="1364476" cy="882293"/>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Fragments</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of nuclear</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envelope</a:t>
            </a:r>
          </a:p>
        </p:txBody>
      </p:sp>
      <p:sp>
        <p:nvSpPr>
          <p:cNvPr id="22" name="TextBox 21"/>
          <p:cNvSpPr txBox="1"/>
          <p:nvPr/>
        </p:nvSpPr>
        <p:spPr>
          <a:xfrm>
            <a:off x="7188167" y="853440"/>
            <a:ext cx="1633781" cy="646331"/>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Condensed</a:t>
            </a:r>
          </a:p>
          <a:p>
            <a:pPr algn="ctr" eaLnBrk="0" hangingPunct="0">
              <a:lnSpc>
                <a:spcPts val="2000"/>
              </a:lnSpc>
            </a:pPr>
            <a:r>
              <a:rPr lang="en-US" sz="1800" b="1" dirty="0">
                <a:solidFill>
                  <a:srgbClr val="000000"/>
                </a:solidFill>
                <a:latin typeface="Arial" pitchFamily="34" charset="0"/>
                <a:ea typeface="ＭＳ Ｐゴシック" charset="0"/>
                <a:cs typeface="Arial" pitchFamily="34" charset="0"/>
              </a:rPr>
              <a:t>chromosome</a:t>
            </a:r>
          </a:p>
        </p:txBody>
      </p:sp>
      <p:sp>
        <p:nvSpPr>
          <p:cNvPr id="23" name="TextBox 22"/>
          <p:cNvSpPr txBox="1"/>
          <p:nvPr/>
        </p:nvSpPr>
        <p:spPr>
          <a:xfrm>
            <a:off x="5826476" y="3439920"/>
            <a:ext cx="3052439" cy="400110"/>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Spindle</a:t>
            </a:r>
            <a:r>
              <a:rPr lang="zh-CN" altLang="en-US" sz="2000" b="1" dirty="0">
                <a:solidFill>
                  <a:srgbClr val="000000"/>
                </a:solidFill>
                <a:latin typeface="楷体" panose="02010609060101010101" pitchFamily="49" charset="-122"/>
                <a:ea typeface="楷体" panose="02010609060101010101" pitchFamily="49" charset="-122"/>
                <a:cs typeface="Arial" pitchFamily="34" charset="0"/>
              </a:rPr>
              <a:t>（纺锤体）</a:t>
            </a:r>
            <a:r>
              <a:rPr lang="en-US" sz="1800" b="1" dirty="0">
                <a:solidFill>
                  <a:srgbClr val="000000"/>
                </a:solidFill>
                <a:latin typeface="Arial" pitchFamily="34" charset="0"/>
                <a:ea typeface="ＭＳ Ｐゴシック" charset="0"/>
                <a:cs typeface="Arial" pitchFamily="34" charset="0"/>
              </a:rPr>
              <a:t> tracks</a:t>
            </a:r>
          </a:p>
        </p:txBody>
      </p:sp>
      <p:sp>
        <p:nvSpPr>
          <p:cNvPr id="20" name="Freeform 19"/>
          <p:cNvSpPr/>
          <p:nvPr/>
        </p:nvSpPr>
        <p:spPr bwMode="auto">
          <a:xfrm>
            <a:off x="7515225" y="1433513"/>
            <a:ext cx="585788" cy="671512"/>
          </a:xfrm>
          <a:custGeom>
            <a:avLst/>
            <a:gdLst>
              <a:gd name="connsiteX0" fmla="*/ 585788 w 585788"/>
              <a:gd name="connsiteY0" fmla="*/ 0 h 671512"/>
              <a:gd name="connsiteX1" fmla="*/ 0 w 585788"/>
              <a:gd name="connsiteY1" fmla="*/ 671512 h 671512"/>
            </a:gdLst>
            <a:ahLst/>
            <a:cxnLst>
              <a:cxn ang="0">
                <a:pos x="connsiteX0" y="connsiteY0"/>
              </a:cxn>
              <a:cxn ang="0">
                <a:pos x="connsiteX1" y="connsiteY1"/>
              </a:cxn>
            </a:cxnLst>
            <a:rect l="l" t="t" r="r" b="b"/>
            <a:pathLst>
              <a:path w="585788" h="671512">
                <a:moveTo>
                  <a:pt x="585788" y="0"/>
                </a:moveTo>
                <a:lnTo>
                  <a:pt x="0" y="671512"/>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4" name="Freeform 23"/>
          <p:cNvSpPr/>
          <p:nvPr/>
        </p:nvSpPr>
        <p:spPr bwMode="auto">
          <a:xfrm>
            <a:off x="6769894" y="1533525"/>
            <a:ext cx="535781" cy="542925"/>
          </a:xfrm>
          <a:custGeom>
            <a:avLst/>
            <a:gdLst>
              <a:gd name="connsiteX0" fmla="*/ 271462 w 535781"/>
              <a:gd name="connsiteY0" fmla="*/ 542925 h 542925"/>
              <a:gd name="connsiteX1" fmla="*/ 0 w 535781"/>
              <a:gd name="connsiteY1" fmla="*/ 0 h 542925"/>
              <a:gd name="connsiteX2" fmla="*/ 535781 w 535781"/>
              <a:gd name="connsiteY2" fmla="*/ 378619 h 542925"/>
            </a:gdLst>
            <a:ahLst/>
            <a:cxnLst>
              <a:cxn ang="0">
                <a:pos x="connsiteX0" y="connsiteY0"/>
              </a:cxn>
              <a:cxn ang="0">
                <a:pos x="connsiteX1" y="connsiteY1"/>
              </a:cxn>
              <a:cxn ang="0">
                <a:pos x="connsiteX2" y="connsiteY2"/>
              </a:cxn>
            </a:cxnLst>
            <a:rect l="l" t="t" r="r" b="b"/>
            <a:pathLst>
              <a:path w="535781" h="542925">
                <a:moveTo>
                  <a:pt x="271462" y="542925"/>
                </a:moveTo>
                <a:lnTo>
                  <a:pt x="0" y="0"/>
                </a:lnTo>
                <a:lnTo>
                  <a:pt x="535781" y="378619"/>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5" name="Freeform 24"/>
          <p:cNvSpPr/>
          <p:nvPr/>
        </p:nvSpPr>
        <p:spPr bwMode="auto">
          <a:xfrm>
            <a:off x="6841331" y="2724150"/>
            <a:ext cx="321469" cy="819150"/>
          </a:xfrm>
          <a:custGeom>
            <a:avLst/>
            <a:gdLst>
              <a:gd name="connsiteX0" fmla="*/ 95250 w 321469"/>
              <a:gd name="connsiteY0" fmla="*/ 0 h 819150"/>
              <a:gd name="connsiteX1" fmla="*/ 0 w 321469"/>
              <a:gd name="connsiteY1" fmla="*/ 819150 h 819150"/>
              <a:gd name="connsiteX2" fmla="*/ 321469 w 321469"/>
              <a:gd name="connsiteY2" fmla="*/ 314325 h 819150"/>
            </a:gdLst>
            <a:ahLst/>
            <a:cxnLst>
              <a:cxn ang="0">
                <a:pos x="connsiteX0" y="connsiteY0"/>
              </a:cxn>
              <a:cxn ang="0">
                <a:pos x="connsiteX1" y="connsiteY1"/>
              </a:cxn>
              <a:cxn ang="0">
                <a:pos x="connsiteX2" y="connsiteY2"/>
              </a:cxn>
            </a:cxnLst>
            <a:rect l="l" t="t" r="r" b="b"/>
            <a:pathLst>
              <a:path w="321469" h="819150">
                <a:moveTo>
                  <a:pt x="95250" y="0"/>
                </a:moveTo>
                <a:lnTo>
                  <a:pt x="0" y="819150"/>
                </a:lnTo>
                <a:lnTo>
                  <a:pt x="321469" y="314325"/>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3189737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04216"/>
            <a:ext cx="8546592" cy="6449568"/>
          </a:xfrm>
          <a:prstGeom prst="rect">
            <a:avLst/>
          </a:prstGeom>
        </p:spPr>
      </p:pic>
      <p:sp>
        <p:nvSpPr>
          <p:cNvPr id="2" name="TextBox 1"/>
          <p:cNvSpPr txBox="1"/>
          <p:nvPr/>
        </p:nvSpPr>
        <p:spPr>
          <a:xfrm>
            <a:off x="869639" y="244493"/>
            <a:ext cx="1616661" cy="369332"/>
          </a:xfrm>
          <a:prstGeom prst="rect">
            <a:avLst/>
          </a:prstGeom>
          <a:noFill/>
        </p:spPr>
        <p:txBody>
          <a:bodyPr wrap="none" rtlCol="0">
            <a:spAutoFit/>
          </a:bodyPr>
          <a:lstStyle/>
          <a:p>
            <a:pPr eaLnBrk="0" hangingPunct="0"/>
            <a:r>
              <a:rPr lang="en-US" sz="1800" b="1" dirty="0">
                <a:solidFill>
                  <a:srgbClr val="FFFFFF"/>
                </a:solidFill>
                <a:latin typeface="Arial" pitchFamily="34" charset="0"/>
                <a:ea typeface="ＭＳ Ｐゴシック" charset="0"/>
                <a:cs typeface="Arial" pitchFamily="34" charset="0"/>
              </a:rPr>
              <a:t>METAPHASE</a:t>
            </a:r>
          </a:p>
        </p:txBody>
      </p:sp>
      <p:sp>
        <p:nvSpPr>
          <p:cNvPr id="5" name="TextBox 4"/>
          <p:cNvSpPr txBox="1"/>
          <p:nvPr/>
        </p:nvSpPr>
        <p:spPr>
          <a:xfrm>
            <a:off x="3816814" y="242316"/>
            <a:ext cx="1479892" cy="369332"/>
          </a:xfrm>
          <a:prstGeom prst="rect">
            <a:avLst/>
          </a:prstGeom>
          <a:noFill/>
        </p:spPr>
        <p:txBody>
          <a:bodyPr wrap="none" rtlCol="0">
            <a:spAutoFit/>
          </a:bodyPr>
          <a:lstStyle/>
          <a:p>
            <a:pPr eaLnBrk="0" hangingPunct="0"/>
            <a:r>
              <a:rPr lang="en-US" sz="1800" b="1" dirty="0">
                <a:solidFill>
                  <a:srgbClr val="FFFFFF"/>
                </a:solidFill>
                <a:latin typeface="Arial" pitchFamily="34" charset="0"/>
                <a:ea typeface="ＭＳ Ｐゴシック" charset="0"/>
                <a:cs typeface="Arial" pitchFamily="34" charset="0"/>
              </a:rPr>
              <a:t>ANAPHASE</a:t>
            </a:r>
          </a:p>
        </p:txBody>
      </p:sp>
      <p:sp>
        <p:nvSpPr>
          <p:cNvPr id="6" name="TextBox 5"/>
          <p:cNvSpPr txBox="1"/>
          <p:nvPr/>
        </p:nvSpPr>
        <p:spPr>
          <a:xfrm>
            <a:off x="6642069" y="247759"/>
            <a:ext cx="1595309" cy="369332"/>
          </a:xfrm>
          <a:prstGeom prst="rect">
            <a:avLst/>
          </a:prstGeom>
          <a:noFill/>
        </p:spPr>
        <p:txBody>
          <a:bodyPr wrap="none" rtlCol="0">
            <a:spAutoFit/>
          </a:bodyPr>
          <a:lstStyle/>
          <a:p>
            <a:pPr eaLnBrk="0" hangingPunct="0"/>
            <a:r>
              <a:rPr lang="en-US" sz="1800" b="1" dirty="0">
                <a:solidFill>
                  <a:srgbClr val="FFFFFF"/>
                </a:solidFill>
                <a:latin typeface="Arial" pitchFamily="34" charset="0"/>
                <a:ea typeface="ＭＳ Ｐゴシック" charset="0"/>
                <a:cs typeface="Arial" pitchFamily="34" charset="0"/>
              </a:rPr>
              <a:t>TELOPHASE</a:t>
            </a:r>
          </a:p>
        </p:txBody>
      </p:sp>
      <p:sp>
        <p:nvSpPr>
          <p:cNvPr id="4" name="TextBox 3"/>
          <p:cNvSpPr txBox="1"/>
          <p:nvPr/>
        </p:nvSpPr>
        <p:spPr>
          <a:xfrm>
            <a:off x="344424" y="3368040"/>
            <a:ext cx="2364750" cy="646331"/>
          </a:xfrm>
          <a:prstGeom prst="rect">
            <a:avLst/>
          </a:prstGeom>
          <a:noFill/>
        </p:spPr>
        <p:txBody>
          <a:bodyPr wrap="none" rtlCol="0">
            <a:spAutoFit/>
          </a:bodyPr>
          <a:lstStyle/>
          <a:p>
            <a:pPr eaLnBrk="0" hangingPunct="0"/>
            <a:r>
              <a:rPr lang="en-US" sz="1800" b="1" dirty="0">
                <a:solidFill>
                  <a:srgbClr val="FF0000"/>
                </a:solidFill>
                <a:latin typeface="Arial" pitchFamily="34" charset="0"/>
                <a:ea typeface="ＭＳ Ｐゴシック" charset="0"/>
                <a:cs typeface="Arial" pitchFamily="34" charset="0"/>
              </a:rPr>
              <a:t>Condensed</a:t>
            </a:r>
          </a:p>
          <a:p>
            <a:pPr eaLnBrk="0" hangingPunct="0"/>
            <a:r>
              <a:rPr lang="en-US" sz="1800" b="1" dirty="0">
                <a:solidFill>
                  <a:srgbClr val="FF0000"/>
                </a:solidFill>
                <a:latin typeface="Arial" pitchFamily="34" charset="0"/>
                <a:ea typeface="ＭＳ Ｐゴシック" charset="0"/>
                <a:cs typeface="Arial" pitchFamily="34" charset="0"/>
              </a:rPr>
              <a:t>chromosomes align</a:t>
            </a:r>
          </a:p>
        </p:txBody>
      </p:sp>
      <p:sp>
        <p:nvSpPr>
          <p:cNvPr id="7" name="Freeform 6"/>
          <p:cNvSpPr/>
          <p:nvPr/>
        </p:nvSpPr>
        <p:spPr bwMode="auto">
          <a:xfrm>
            <a:off x="1390650" y="3149600"/>
            <a:ext cx="304800" cy="311150"/>
          </a:xfrm>
          <a:custGeom>
            <a:avLst/>
            <a:gdLst>
              <a:gd name="connsiteX0" fmla="*/ 0 w 304800"/>
              <a:gd name="connsiteY0" fmla="*/ 311150 h 311150"/>
              <a:gd name="connsiteX1" fmla="*/ 304800 w 304800"/>
              <a:gd name="connsiteY1" fmla="*/ 0 h 311150"/>
            </a:gdLst>
            <a:ahLst/>
            <a:cxnLst>
              <a:cxn ang="0">
                <a:pos x="connsiteX0" y="connsiteY0"/>
              </a:cxn>
              <a:cxn ang="0">
                <a:pos x="connsiteX1" y="connsiteY1"/>
              </a:cxn>
            </a:cxnLst>
            <a:rect l="l" t="t" r="r" b="b"/>
            <a:pathLst>
              <a:path w="304800" h="311150">
                <a:moveTo>
                  <a:pt x="0" y="311150"/>
                </a:moveTo>
                <a:lnTo>
                  <a:pt x="304800"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9" name="TextBox 8"/>
          <p:cNvSpPr txBox="1"/>
          <p:nvPr/>
        </p:nvSpPr>
        <p:spPr>
          <a:xfrm>
            <a:off x="3240024" y="3368039"/>
            <a:ext cx="1762021" cy="646331"/>
          </a:xfrm>
          <a:prstGeom prst="rect">
            <a:avLst/>
          </a:prstGeom>
          <a:noFill/>
        </p:spPr>
        <p:txBody>
          <a:bodyPr wrap="none" rtlCol="0">
            <a:spAutoFit/>
          </a:bodyPr>
          <a:lstStyle/>
          <a:p>
            <a:pPr eaLnBrk="0" hangingPunct="0"/>
            <a:r>
              <a:rPr lang="en-US" sz="1800" b="1" dirty="0">
                <a:solidFill>
                  <a:srgbClr val="FF0000"/>
                </a:solidFill>
                <a:latin typeface="Arial" pitchFamily="34" charset="0"/>
                <a:ea typeface="ＭＳ Ｐゴシック" charset="0"/>
                <a:cs typeface="Arial" pitchFamily="34" charset="0"/>
              </a:rPr>
              <a:t>Separated</a:t>
            </a:r>
          </a:p>
          <a:p>
            <a:pPr eaLnBrk="0" hangingPunct="0"/>
            <a:r>
              <a:rPr lang="en-US" sz="1800" b="1" dirty="0">
                <a:solidFill>
                  <a:srgbClr val="FF0000"/>
                </a:solidFill>
                <a:latin typeface="Arial" pitchFamily="34" charset="0"/>
                <a:ea typeface="ＭＳ Ｐゴシック" charset="0"/>
                <a:cs typeface="Arial" pitchFamily="34" charset="0"/>
              </a:rPr>
              <a:t>chromosomes</a:t>
            </a:r>
          </a:p>
        </p:txBody>
      </p:sp>
      <p:sp>
        <p:nvSpPr>
          <p:cNvPr id="8" name="Freeform 7"/>
          <p:cNvSpPr/>
          <p:nvPr/>
        </p:nvSpPr>
        <p:spPr bwMode="auto">
          <a:xfrm>
            <a:off x="4010025" y="2971800"/>
            <a:ext cx="796925" cy="469900"/>
          </a:xfrm>
          <a:custGeom>
            <a:avLst/>
            <a:gdLst>
              <a:gd name="connsiteX0" fmla="*/ 384175 w 796925"/>
              <a:gd name="connsiteY0" fmla="*/ 44450 h 469900"/>
              <a:gd name="connsiteX1" fmla="*/ 0 w 796925"/>
              <a:gd name="connsiteY1" fmla="*/ 469900 h 469900"/>
              <a:gd name="connsiteX2" fmla="*/ 796925 w 796925"/>
              <a:gd name="connsiteY2" fmla="*/ 0 h 469900"/>
            </a:gdLst>
            <a:ahLst/>
            <a:cxnLst>
              <a:cxn ang="0">
                <a:pos x="connsiteX0" y="connsiteY0"/>
              </a:cxn>
              <a:cxn ang="0">
                <a:pos x="connsiteX1" y="connsiteY1"/>
              </a:cxn>
              <a:cxn ang="0">
                <a:pos x="connsiteX2" y="connsiteY2"/>
              </a:cxn>
            </a:cxnLst>
            <a:rect l="l" t="t" r="r" b="b"/>
            <a:pathLst>
              <a:path w="796925" h="469900">
                <a:moveTo>
                  <a:pt x="384175" y="44450"/>
                </a:moveTo>
                <a:lnTo>
                  <a:pt x="0" y="469900"/>
                </a:lnTo>
                <a:lnTo>
                  <a:pt x="796925" y="0"/>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1" name="TextBox 10"/>
          <p:cNvSpPr txBox="1"/>
          <p:nvPr/>
        </p:nvSpPr>
        <p:spPr>
          <a:xfrm>
            <a:off x="6109506" y="856614"/>
            <a:ext cx="1184940" cy="882293"/>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Nuclear</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envelope</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forming</a:t>
            </a:r>
          </a:p>
        </p:txBody>
      </p:sp>
      <p:sp>
        <p:nvSpPr>
          <p:cNvPr id="12" name="TextBox 11"/>
          <p:cNvSpPr txBox="1"/>
          <p:nvPr/>
        </p:nvSpPr>
        <p:spPr>
          <a:xfrm>
            <a:off x="7384954" y="848813"/>
            <a:ext cx="1197764"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Cleavage</a:t>
            </a:r>
          </a:p>
          <a:p>
            <a:pPr eaLnBrk="0" hangingPunct="0"/>
            <a:r>
              <a:rPr lang="en-US" sz="1800" b="1" dirty="0">
                <a:solidFill>
                  <a:srgbClr val="000000"/>
                </a:solidFill>
                <a:latin typeface="Arial" pitchFamily="34" charset="0"/>
                <a:ea typeface="ＭＳ Ｐゴシック" charset="0"/>
                <a:cs typeface="Arial" pitchFamily="34" charset="0"/>
              </a:rPr>
              <a:t>furrow</a:t>
            </a:r>
          </a:p>
        </p:txBody>
      </p:sp>
      <p:sp>
        <p:nvSpPr>
          <p:cNvPr id="10" name="Freeform 9"/>
          <p:cNvSpPr/>
          <p:nvPr/>
        </p:nvSpPr>
        <p:spPr bwMode="auto">
          <a:xfrm>
            <a:off x="7397750" y="1419225"/>
            <a:ext cx="155575" cy="504825"/>
          </a:xfrm>
          <a:custGeom>
            <a:avLst/>
            <a:gdLst>
              <a:gd name="connsiteX0" fmla="*/ 155575 w 155575"/>
              <a:gd name="connsiteY0" fmla="*/ 0 h 504825"/>
              <a:gd name="connsiteX1" fmla="*/ 0 w 155575"/>
              <a:gd name="connsiteY1" fmla="*/ 504825 h 504825"/>
            </a:gdLst>
            <a:ahLst/>
            <a:cxnLst>
              <a:cxn ang="0">
                <a:pos x="connsiteX0" y="connsiteY0"/>
              </a:cxn>
              <a:cxn ang="0">
                <a:pos x="connsiteX1" y="connsiteY1"/>
              </a:cxn>
            </a:cxnLst>
            <a:rect l="l" t="t" r="r" b="b"/>
            <a:pathLst>
              <a:path w="155575" h="504825">
                <a:moveTo>
                  <a:pt x="155575" y="0"/>
                </a:moveTo>
                <a:lnTo>
                  <a:pt x="0" y="504825"/>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Freeform 12"/>
          <p:cNvSpPr/>
          <p:nvPr/>
        </p:nvSpPr>
        <p:spPr bwMode="auto">
          <a:xfrm>
            <a:off x="6791325" y="1689100"/>
            <a:ext cx="330200" cy="555625"/>
          </a:xfrm>
          <a:custGeom>
            <a:avLst/>
            <a:gdLst>
              <a:gd name="connsiteX0" fmla="*/ 0 w 330200"/>
              <a:gd name="connsiteY0" fmla="*/ 0 h 555625"/>
              <a:gd name="connsiteX1" fmla="*/ 330200 w 330200"/>
              <a:gd name="connsiteY1" fmla="*/ 555625 h 555625"/>
            </a:gdLst>
            <a:ahLst/>
            <a:cxnLst>
              <a:cxn ang="0">
                <a:pos x="connsiteX0" y="connsiteY0"/>
              </a:cxn>
              <a:cxn ang="0">
                <a:pos x="connsiteX1" y="connsiteY1"/>
              </a:cxn>
            </a:cxnLst>
            <a:rect l="l" t="t" r="r" b="b"/>
            <a:pathLst>
              <a:path w="330200" h="555625">
                <a:moveTo>
                  <a:pt x="0" y="0"/>
                </a:moveTo>
                <a:lnTo>
                  <a:pt x="330200" y="555625"/>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3" name="TextBox 2"/>
          <p:cNvSpPr txBox="1"/>
          <p:nvPr/>
        </p:nvSpPr>
        <p:spPr>
          <a:xfrm>
            <a:off x="6056185" y="3330341"/>
            <a:ext cx="2847896" cy="369332"/>
          </a:xfrm>
          <a:prstGeom prst="rect">
            <a:avLst/>
          </a:prstGeom>
          <a:noFill/>
        </p:spPr>
        <p:txBody>
          <a:bodyPr wrap="none" rtlCol="0">
            <a:spAutoFit/>
          </a:bodyPr>
          <a:lstStyle/>
          <a:p>
            <a:r>
              <a:rPr lang="en-US" sz="1800" dirty="0">
                <a:solidFill>
                  <a:srgbClr val="FF0000"/>
                </a:solidFill>
              </a:rPr>
              <a:t>It’s a reverse of prophase.</a:t>
            </a:r>
          </a:p>
        </p:txBody>
      </p:sp>
    </p:spTree>
    <p:extLst>
      <p:ext uri="{BB962C8B-B14F-4D97-AF65-F5344CB8AC3E}">
        <p14:creationId xmlns:p14="http://schemas.microsoft.com/office/powerpoint/2010/main" val="2166528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Bioflix</a:t>
            </a:r>
            <a:r>
              <a:rPr lang="en-US" dirty="0"/>
              <a:t> Animation: Mitosis</a:t>
            </a:r>
          </a:p>
        </p:txBody>
      </p:sp>
      <p:sp>
        <p:nvSpPr>
          <p:cNvPr id="3" name="Footer Placeholder 2"/>
          <p:cNvSpPr>
            <a:spLocks noGrp="1"/>
          </p:cNvSpPr>
          <p:nvPr>
            <p:ph type="ftr" sz="quarter" idx="11"/>
          </p:nvPr>
        </p:nvSpPr>
        <p:spPr/>
        <p:txBody>
          <a:bodyPr/>
          <a:lstStyle/>
          <a:p>
            <a:r>
              <a:rPr lang="en-US"/>
              <a:t>© 2016 Pearson Education, Inc.</a:t>
            </a:r>
          </a:p>
        </p:txBody>
      </p:sp>
      <p:pic>
        <p:nvPicPr>
          <p:cNvPr id="5" name="Mitosi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153633"/>
            <a:ext cx="6096000" cy="4572000"/>
          </a:xfrm>
          <a:prstGeom prst="rect">
            <a:avLst/>
          </a:prstGeom>
        </p:spPr>
      </p:pic>
    </p:spTree>
    <p:extLst>
      <p:ext uri="{BB962C8B-B14F-4D97-AF65-F5344CB8AC3E}">
        <p14:creationId xmlns:p14="http://schemas.microsoft.com/office/powerpoint/2010/main" val="3059747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Animal Mitosis</a:t>
            </a:r>
          </a:p>
        </p:txBody>
      </p:sp>
      <p:sp>
        <p:nvSpPr>
          <p:cNvPr id="3" name="Footer Placeholder 2"/>
          <p:cNvSpPr>
            <a:spLocks noGrp="1"/>
          </p:cNvSpPr>
          <p:nvPr>
            <p:ph type="ftr" sz="quarter" idx="11"/>
          </p:nvPr>
        </p:nvSpPr>
        <p:spPr/>
        <p:txBody>
          <a:bodyPr/>
          <a:lstStyle/>
          <a:p>
            <a:r>
              <a:rPr lang="en-US"/>
              <a:t>© 2016 Pearson Education, Inc.</a:t>
            </a:r>
          </a:p>
        </p:txBody>
      </p:sp>
      <p:pic>
        <p:nvPicPr>
          <p:cNvPr id="4" name="08_07AnimalMitosis_SV.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5600" y="2286000"/>
            <a:ext cx="3352800" cy="2286000"/>
          </a:xfrm>
          <a:prstGeom prst="rect">
            <a:avLst/>
          </a:prstGeom>
        </p:spPr>
      </p:pic>
    </p:spTree>
    <p:extLst>
      <p:ext uri="{BB962C8B-B14F-4D97-AF65-F5344CB8AC3E}">
        <p14:creationId xmlns:p14="http://schemas.microsoft.com/office/powerpoint/2010/main" val="3503854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3044" y="562206"/>
            <a:ext cx="8510955" cy="958863"/>
          </a:xfrm>
        </p:spPr>
        <p:txBody>
          <a:bodyPr/>
          <a:lstStyle/>
          <a:p>
            <a:r>
              <a:rPr lang="en-US" sz="3600" dirty="0">
                <a:solidFill>
                  <a:srgbClr val="FF0000"/>
                </a:solidFill>
                <a:latin typeface="Cambria" panose="02040503050406030204" pitchFamily="18" charset="0"/>
              </a:rPr>
              <a:t>Mitosis and Cytokinesis</a:t>
            </a:r>
          </a:p>
        </p:txBody>
      </p:sp>
      <p:sp>
        <p:nvSpPr>
          <p:cNvPr id="99330" name="Rectangle 2"/>
          <p:cNvSpPr>
            <a:spLocks noGrp="1" noChangeArrowheads="1"/>
          </p:cNvSpPr>
          <p:nvPr>
            <p:ph idx="1"/>
          </p:nvPr>
        </p:nvSpPr>
        <p:spPr>
          <a:xfrm>
            <a:off x="633045" y="1521069"/>
            <a:ext cx="7895493" cy="4686300"/>
          </a:xfrm>
        </p:spPr>
        <p:txBody>
          <a:bodyPr/>
          <a:lstStyle/>
          <a:p>
            <a:r>
              <a:rPr lang="en-US" b="1" dirty="0">
                <a:latin typeface="Cambria" panose="02040503050406030204" pitchFamily="18" charset="0"/>
              </a:rPr>
              <a:t>The chromosomes and their movements depend on the </a:t>
            </a:r>
            <a:r>
              <a:rPr lang="en-US" b="1" dirty="0">
                <a:solidFill>
                  <a:srgbClr val="FF0000"/>
                </a:solidFill>
                <a:latin typeface="Cambria" panose="02040503050406030204" pitchFamily="18" charset="0"/>
              </a:rPr>
              <a:t>mitotic spindle</a:t>
            </a:r>
            <a:r>
              <a:rPr lang="en-US" b="1" dirty="0">
                <a:latin typeface="Cambria" panose="02040503050406030204" pitchFamily="18" charset="0"/>
              </a:rPr>
              <a:t>, a football-shaped structure of microtubules that guides the separation of the two sets of daughter chromosomes.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0969" y="422668"/>
            <a:ext cx="8384846" cy="958863"/>
          </a:xfrm>
        </p:spPr>
        <p:txBody>
          <a:bodyPr/>
          <a:lstStyle/>
          <a:p>
            <a:r>
              <a:rPr lang="en-US" sz="3600" dirty="0">
                <a:solidFill>
                  <a:srgbClr val="FF0000"/>
                </a:solidFill>
                <a:latin typeface="Cambria" panose="02040503050406030204" pitchFamily="18" charset="0"/>
              </a:rPr>
              <a:t>Mitosis and Cytokinesis</a:t>
            </a:r>
          </a:p>
        </p:txBody>
      </p:sp>
      <p:sp>
        <p:nvSpPr>
          <p:cNvPr id="99330" name="Rectangle 2"/>
          <p:cNvSpPr>
            <a:spLocks noGrp="1" noChangeArrowheads="1"/>
          </p:cNvSpPr>
          <p:nvPr>
            <p:ph idx="1"/>
          </p:nvPr>
        </p:nvSpPr>
        <p:spPr>
          <a:xfrm>
            <a:off x="720969" y="1227909"/>
            <a:ext cx="8109521" cy="4949054"/>
          </a:xfrm>
        </p:spPr>
        <p:txBody>
          <a:bodyPr/>
          <a:lstStyle/>
          <a:p>
            <a:r>
              <a:rPr lang="en-US" b="1" dirty="0">
                <a:latin typeface="Cambria" panose="02040503050406030204" pitchFamily="18" charset="0"/>
              </a:rPr>
              <a:t>Cytokinesis</a:t>
            </a:r>
          </a:p>
          <a:p>
            <a:pPr lvl="1"/>
            <a:r>
              <a:rPr lang="en-US" b="1" dirty="0">
                <a:solidFill>
                  <a:srgbClr val="FF0000"/>
                </a:solidFill>
                <a:latin typeface="Cambria" panose="02040503050406030204" pitchFamily="18" charset="0"/>
              </a:rPr>
              <a:t>usually begins during telophase</a:t>
            </a:r>
            <a:r>
              <a:rPr lang="en-US" b="1" dirty="0">
                <a:latin typeface="Cambria" panose="02040503050406030204" pitchFamily="18" charset="0"/>
              </a:rPr>
              <a:t>,</a:t>
            </a:r>
          </a:p>
          <a:p>
            <a:pPr lvl="1"/>
            <a:r>
              <a:rPr lang="en-US" b="1" dirty="0">
                <a:latin typeface="Cambria" panose="02040503050406030204" pitchFamily="18" charset="0"/>
              </a:rPr>
              <a:t>divides the cytoplasm, and</a:t>
            </a:r>
          </a:p>
          <a:p>
            <a:pPr lvl="1"/>
            <a:r>
              <a:rPr lang="en-US" b="1" dirty="0">
                <a:latin typeface="Cambria" panose="02040503050406030204" pitchFamily="18" charset="0"/>
              </a:rPr>
              <a:t>is different in plant and animal cells.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3045" y="413238"/>
            <a:ext cx="8197445" cy="678147"/>
          </a:xfrm>
        </p:spPr>
        <p:txBody>
          <a:bodyPr/>
          <a:lstStyle/>
          <a:p>
            <a:r>
              <a:rPr lang="en-US" sz="4000" dirty="0">
                <a:solidFill>
                  <a:srgbClr val="FF0000"/>
                </a:solidFill>
                <a:latin typeface="Cambria" panose="02040503050406030204" pitchFamily="18" charset="0"/>
              </a:rPr>
              <a:t>Mitosis and Cytokinesis</a:t>
            </a:r>
          </a:p>
        </p:txBody>
      </p:sp>
      <p:sp>
        <p:nvSpPr>
          <p:cNvPr id="99330" name="Rectangle 2"/>
          <p:cNvSpPr>
            <a:spLocks noGrp="1" noChangeArrowheads="1"/>
          </p:cNvSpPr>
          <p:nvPr>
            <p:ph idx="1"/>
          </p:nvPr>
        </p:nvSpPr>
        <p:spPr>
          <a:xfrm>
            <a:off x="633045" y="1424353"/>
            <a:ext cx="8197446" cy="4752609"/>
          </a:xfrm>
        </p:spPr>
        <p:txBody>
          <a:bodyPr/>
          <a:lstStyle/>
          <a:p>
            <a:r>
              <a:rPr lang="en-US" b="1" dirty="0">
                <a:latin typeface="Cambria" panose="02040503050406030204" pitchFamily="18" charset="0"/>
              </a:rPr>
              <a:t>In animal cells, cytokinesis</a:t>
            </a:r>
          </a:p>
          <a:p>
            <a:pPr lvl="1"/>
            <a:r>
              <a:rPr lang="en-US" sz="2800" b="1" dirty="0">
                <a:latin typeface="Cambria" panose="02040503050406030204" pitchFamily="18" charset="0"/>
              </a:rPr>
              <a:t>is known as </a:t>
            </a:r>
            <a:r>
              <a:rPr lang="en-US" sz="2800" b="1" dirty="0">
                <a:solidFill>
                  <a:srgbClr val="FF0000"/>
                </a:solidFill>
                <a:latin typeface="Cambria" panose="02040503050406030204" pitchFamily="18" charset="0"/>
              </a:rPr>
              <a:t>cleavage</a:t>
            </a:r>
            <a:r>
              <a:rPr lang="en-US" sz="2800" b="1" dirty="0">
                <a:latin typeface="Cambria" panose="02040503050406030204" pitchFamily="18" charset="0"/>
              </a:rPr>
              <a:t> and</a:t>
            </a:r>
          </a:p>
          <a:p>
            <a:pPr lvl="1"/>
            <a:r>
              <a:rPr lang="en-US" sz="2800" b="1" dirty="0">
                <a:latin typeface="Cambria" panose="02040503050406030204" pitchFamily="18" charset="0"/>
              </a:rPr>
              <a:t>begins with the appearance of a cleavage furrow, an indentation at the equator of the cell.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Cytokinesis</a:t>
            </a:r>
          </a:p>
        </p:txBody>
      </p:sp>
      <p:sp>
        <p:nvSpPr>
          <p:cNvPr id="3" name="Footer Placeholder 2"/>
          <p:cNvSpPr>
            <a:spLocks noGrp="1"/>
          </p:cNvSpPr>
          <p:nvPr>
            <p:ph type="ftr" sz="quarter" idx="11"/>
          </p:nvPr>
        </p:nvSpPr>
        <p:spPr/>
        <p:txBody>
          <a:bodyPr/>
          <a:lstStyle/>
          <a:p>
            <a:r>
              <a:rPr lang="en-US"/>
              <a:t>© 2016 Pearson Education, Inc.</a:t>
            </a:r>
          </a:p>
        </p:txBody>
      </p:sp>
      <p:pic>
        <p:nvPicPr>
          <p:cNvPr id="4" name="08_08Cytokinesis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41089451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176" y="204216"/>
            <a:ext cx="5565648" cy="644956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8.8-1</a:t>
            </a:r>
          </a:p>
        </p:txBody>
      </p:sp>
      <p:sp>
        <p:nvSpPr>
          <p:cNvPr id="4" name="Freeform 3"/>
          <p:cNvSpPr/>
          <p:nvPr/>
        </p:nvSpPr>
        <p:spPr bwMode="auto">
          <a:xfrm>
            <a:off x="2900360" y="1371601"/>
            <a:ext cx="2066925" cy="823912"/>
          </a:xfrm>
          <a:custGeom>
            <a:avLst/>
            <a:gdLst>
              <a:gd name="connsiteX0" fmla="*/ 0 w 2066925"/>
              <a:gd name="connsiteY0" fmla="*/ 823912 h 823912"/>
              <a:gd name="connsiteX1" fmla="*/ 2066925 w 2066925"/>
              <a:gd name="connsiteY1" fmla="*/ 0 h 823912"/>
            </a:gdLst>
            <a:ahLst/>
            <a:cxnLst>
              <a:cxn ang="0">
                <a:pos x="connsiteX0" y="connsiteY0"/>
              </a:cxn>
              <a:cxn ang="0">
                <a:pos x="connsiteX1" y="connsiteY1"/>
              </a:cxn>
            </a:cxnLst>
            <a:rect l="l" t="t" r="r" b="b"/>
            <a:pathLst>
              <a:path w="2066925" h="823912">
                <a:moveTo>
                  <a:pt x="0" y="823912"/>
                </a:moveTo>
                <a:lnTo>
                  <a:pt x="2066925" y="0"/>
                </a:lnTo>
              </a:path>
            </a:pathLst>
          </a:custGeom>
          <a:noFill/>
          <a:ln w="31750" cap="flat" cmpd="sng" algn="ctr">
            <a:solidFill>
              <a:schemeClr val="bg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6" name="Freeform 5"/>
          <p:cNvSpPr/>
          <p:nvPr/>
        </p:nvSpPr>
        <p:spPr bwMode="auto">
          <a:xfrm>
            <a:off x="2890817" y="1376348"/>
            <a:ext cx="2066925" cy="823912"/>
          </a:xfrm>
          <a:custGeom>
            <a:avLst/>
            <a:gdLst>
              <a:gd name="connsiteX0" fmla="*/ 0 w 2066925"/>
              <a:gd name="connsiteY0" fmla="*/ 823912 h 823912"/>
              <a:gd name="connsiteX1" fmla="*/ 2066925 w 2066925"/>
              <a:gd name="connsiteY1" fmla="*/ 0 h 823912"/>
            </a:gdLst>
            <a:ahLst/>
            <a:cxnLst>
              <a:cxn ang="0">
                <a:pos x="connsiteX0" y="connsiteY0"/>
              </a:cxn>
              <a:cxn ang="0">
                <a:pos x="connsiteX1" y="connsiteY1"/>
              </a:cxn>
            </a:cxnLst>
            <a:rect l="l" t="t" r="r" b="b"/>
            <a:pathLst>
              <a:path w="2066925" h="823912">
                <a:moveTo>
                  <a:pt x="0" y="823912"/>
                </a:moveTo>
                <a:lnTo>
                  <a:pt x="2066925" y="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5" name="TextBox 4"/>
          <p:cNvSpPr txBox="1"/>
          <p:nvPr/>
        </p:nvSpPr>
        <p:spPr>
          <a:xfrm>
            <a:off x="1745446" y="2019298"/>
            <a:ext cx="1197764"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Cleavage</a:t>
            </a:r>
          </a:p>
          <a:p>
            <a:pPr eaLnBrk="0" hangingPunct="0"/>
            <a:r>
              <a:rPr lang="en-US" sz="1800" b="1" dirty="0">
                <a:solidFill>
                  <a:srgbClr val="000000"/>
                </a:solidFill>
                <a:latin typeface="Arial" pitchFamily="34" charset="0"/>
                <a:ea typeface="ＭＳ Ｐゴシック" charset="0"/>
                <a:cs typeface="Arial" pitchFamily="34" charset="0"/>
              </a:rPr>
              <a:t>furrow</a:t>
            </a:r>
          </a:p>
        </p:txBody>
      </p:sp>
      <p:sp>
        <p:nvSpPr>
          <p:cNvPr id="8" name="TextBox 7"/>
          <p:cNvSpPr txBox="1"/>
          <p:nvPr/>
        </p:nvSpPr>
        <p:spPr>
          <a:xfrm>
            <a:off x="1735836" y="3733798"/>
            <a:ext cx="1980029"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Cleavage furrow</a:t>
            </a:r>
          </a:p>
        </p:txBody>
      </p:sp>
      <p:sp>
        <p:nvSpPr>
          <p:cNvPr id="9" name="TextBox 8"/>
          <p:cNvSpPr txBox="1"/>
          <p:nvPr/>
        </p:nvSpPr>
        <p:spPr>
          <a:xfrm>
            <a:off x="3708245" y="3858440"/>
            <a:ext cx="2262158"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Contracting ring of</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microfilaments</a:t>
            </a:r>
          </a:p>
        </p:txBody>
      </p:sp>
      <p:sp>
        <p:nvSpPr>
          <p:cNvPr id="10" name="TextBox 9"/>
          <p:cNvSpPr txBox="1"/>
          <p:nvPr/>
        </p:nvSpPr>
        <p:spPr>
          <a:xfrm>
            <a:off x="1735836" y="6286498"/>
            <a:ext cx="3061479"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(a) Animal cell cytokinesis</a:t>
            </a:r>
          </a:p>
        </p:txBody>
      </p:sp>
      <p:sp>
        <p:nvSpPr>
          <p:cNvPr id="11" name="TextBox 10"/>
          <p:cNvSpPr txBox="1"/>
          <p:nvPr/>
        </p:nvSpPr>
        <p:spPr>
          <a:xfrm>
            <a:off x="5190236" y="6082780"/>
            <a:ext cx="1774845"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Daughter cells</a:t>
            </a:r>
          </a:p>
        </p:txBody>
      </p:sp>
      <p:sp>
        <p:nvSpPr>
          <p:cNvPr id="7" name="Freeform 6"/>
          <p:cNvSpPr/>
          <p:nvPr/>
        </p:nvSpPr>
        <p:spPr bwMode="auto">
          <a:xfrm>
            <a:off x="2738438" y="4076700"/>
            <a:ext cx="333375" cy="666750"/>
          </a:xfrm>
          <a:custGeom>
            <a:avLst/>
            <a:gdLst>
              <a:gd name="connsiteX0" fmla="*/ 0 w 333375"/>
              <a:gd name="connsiteY0" fmla="*/ 0 h 666750"/>
              <a:gd name="connsiteX1" fmla="*/ 333375 w 333375"/>
              <a:gd name="connsiteY1" fmla="*/ 666750 h 666750"/>
            </a:gdLst>
            <a:ahLst/>
            <a:cxnLst>
              <a:cxn ang="0">
                <a:pos x="connsiteX0" y="connsiteY0"/>
              </a:cxn>
              <a:cxn ang="0">
                <a:pos x="connsiteX1" y="connsiteY1"/>
              </a:cxn>
            </a:cxnLst>
            <a:rect l="l" t="t" r="r" b="b"/>
            <a:pathLst>
              <a:path w="333375" h="666750">
                <a:moveTo>
                  <a:pt x="0" y="0"/>
                </a:moveTo>
                <a:lnTo>
                  <a:pt x="333375" y="66675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2" name="Freeform 11"/>
          <p:cNvSpPr/>
          <p:nvPr/>
        </p:nvSpPr>
        <p:spPr bwMode="auto">
          <a:xfrm>
            <a:off x="3171824" y="4338638"/>
            <a:ext cx="600075" cy="576262"/>
          </a:xfrm>
          <a:custGeom>
            <a:avLst/>
            <a:gdLst>
              <a:gd name="connsiteX0" fmla="*/ 666750 w 666750"/>
              <a:gd name="connsiteY0" fmla="*/ 0 h 628650"/>
              <a:gd name="connsiteX1" fmla="*/ 52388 w 666750"/>
              <a:gd name="connsiteY1" fmla="*/ 585787 h 628650"/>
              <a:gd name="connsiteX2" fmla="*/ 0 w 666750"/>
              <a:gd name="connsiteY2" fmla="*/ 628650 h 628650"/>
            </a:gdLst>
            <a:ahLst/>
            <a:cxnLst>
              <a:cxn ang="0">
                <a:pos x="connsiteX0" y="connsiteY0"/>
              </a:cxn>
              <a:cxn ang="0">
                <a:pos x="connsiteX1" y="connsiteY1"/>
              </a:cxn>
              <a:cxn ang="0">
                <a:pos x="connsiteX2" y="connsiteY2"/>
              </a:cxn>
            </a:cxnLst>
            <a:rect l="l" t="t" r="r" b="b"/>
            <a:pathLst>
              <a:path w="666750" h="628650">
                <a:moveTo>
                  <a:pt x="666750" y="0"/>
                </a:moveTo>
                <a:lnTo>
                  <a:pt x="52388" y="585787"/>
                </a:lnTo>
                <a:lnTo>
                  <a:pt x="0" y="62865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Freeform 12"/>
          <p:cNvSpPr/>
          <p:nvPr/>
        </p:nvSpPr>
        <p:spPr bwMode="auto">
          <a:xfrm>
            <a:off x="5681663" y="5743575"/>
            <a:ext cx="738187" cy="385763"/>
          </a:xfrm>
          <a:custGeom>
            <a:avLst/>
            <a:gdLst>
              <a:gd name="connsiteX0" fmla="*/ 0 w 738187"/>
              <a:gd name="connsiteY0" fmla="*/ 9525 h 385763"/>
              <a:gd name="connsiteX1" fmla="*/ 376237 w 738187"/>
              <a:gd name="connsiteY1" fmla="*/ 385763 h 385763"/>
              <a:gd name="connsiteX2" fmla="*/ 738187 w 738187"/>
              <a:gd name="connsiteY2" fmla="*/ 0 h 385763"/>
            </a:gdLst>
            <a:ahLst/>
            <a:cxnLst>
              <a:cxn ang="0">
                <a:pos x="connsiteX0" y="connsiteY0"/>
              </a:cxn>
              <a:cxn ang="0">
                <a:pos x="connsiteX1" y="connsiteY1"/>
              </a:cxn>
              <a:cxn ang="0">
                <a:pos x="connsiteX2" y="connsiteY2"/>
              </a:cxn>
            </a:cxnLst>
            <a:rect l="l" t="t" r="r" b="b"/>
            <a:pathLst>
              <a:path w="738187" h="385763">
                <a:moveTo>
                  <a:pt x="0" y="9525"/>
                </a:moveTo>
                <a:lnTo>
                  <a:pt x="376237" y="385763"/>
                </a:lnTo>
                <a:lnTo>
                  <a:pt x="738187" y="0"/>
                </a:lnTo>
              </a:path>
            </a:pathLst>
          </a:custGeom>
          <a:noFill/>
          <a:ln w="1270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4" name="TextBox 13"/>
          <p:cNvSpPr txBox="1"/>
          <p:nvPr/>
        </p:nvSpPr>
        <p:spPr>
          <a:xfrm rot="16200000">
            <a:off x="6531715" y="299325"/>
            <a:ext cx="574196"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SEM</a:t>
            </a:r>
          </a:p>
        </p:txBody>
      </p:sp>
    </p:spTree>
    <p:extLst>
      <p:ext uri="{BB962C8B-B14F-4D97-AF65-F5344CB8AC3E}">
        <p14:creationId xmlns:p14="http://schemas.microsoft.com/office/powerpoint/2010/main" val="3189737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3384" y="475422"/>
            <a:ext cx="8338121" cy="958863"/>
          </a:xfrm>
        </p:spPr>
        <p:txBody>
          <a:bodyPr/>
          <a:lstStyle/>
          <a:p>
            <a:r>
              <a:rPr lang="en-US" dirty="0">
                <a:solidFill>
                  <a:srgbClr val="FF0000"/>
                </a:solidFill>
                <a:latin typeface="Cambria" panose="02040503050406030204" pitchFamily="18" charset="0"/>
              </a:rPr>
              <a:t>What Cell Reproduction Accomplishes</a:t>
            </a:r>
          </a:p>
        </p:txBody>
      </p:sp>
      <p:sp>
        <p:nvSpPr>
          <p:cNvPr id="49154" name="Rectangle 2"/>
          <p:cNvSpPr>
            <a:spLocks noGrp="1" noChangeArrowheads="1"/>
          </p:cNvSpPr>
          <p:nvPr>
            <p:ph idx="1"/>
          </p:nvPr>
        </p:nvSpPr>
        <p:spPr>
          <a:xfrm>
            <a:off x="703384" y="1434284"/>
            <a:ext cx="7825154" cy="4838903"/>
          </a:xfrm>
        </p:spPr>
        <p:txBody>
          <a:bodyPr/>
          <a:lstStyle/>
          <a:p>
            <a:r>
              <a:rPr lang="en-US" b="1" dirty="0">
                <a:latin typeface="Cambria" panose="02040503050406030204" pitchFamily="18" charset="0"/>
              </a:rPr>
              <a:t>Cell division plays several important roles in the lives of organisms. Cell division</a:t>
            </a:r>
          </a:p>
          <a:p>
            <a:pPr lvl="1"/>
            <a:r>
              <a:rPr lang="en-US" b="1" dirty="0">
                <a:latin typeface="Cambria" panose="02040503050406030204" pitchFamily="18" charset="0"/>
              </a:rPr>
              <a:t>replaces damaged or lost cells,</a:t>
            </a:r>
          </a:p>
          <a:p>
            <a:pPr lvl="1"/>
            <a:r>
              <a:rPr lang="en-US" b="1" dirty="0">
                <a:latin typeface="Cambria" panose="02040503050406030204" pitchFamily="18" charset="0"/>
              </a:rPr>
              <a:t>permits growth, and</a:t>
            </a:r>
          </a:p>
          <a:p>
            <a:pPr lvl="1"/>
            <a:r>
              <a:rPr lang="en-US" b="1" dirty="0">
                <a:latin typeface="Cambria" panose="02040503050406030204" pitchFamily="18" charset="0"/>
              </a:rPr>
              <a:t>allows for reproduction.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2022" y="527036"/>
            <a:ext cx="8543108" cy="958863"/>
          </a:xfrm>
        </p:spPr>
        <p:txBody>
          <a:bodyPr/>
          <a:lstStyle/>
          <a:p>
            <a:r>
              <a:rPr lang="en-US" sz="4000" dirty="0">
                <a:solidFill>
                  <a:srgbClr val="FF0000"/>
                </a:solidFill>
                <a:latin typeface="Cambria" panose="02040503050406030204" pitchFamily="18" charset="0"/>
              </a:rPr>
              <a:t>Mitosis and Cytokinesis</a:t>
            </a:r>
          </a:p>
        </p:txBody>
      </p:sp>
      <p:sp>
        <p:nvSpPr>
          <p:cNvPr id="99330" name="Rectangle 2"/>
          <p:cNvSpPr>
            <a:spLocks noGrp="1" noChangeArrowheads="1"/>
          </p:cNvSpPr>
          <p:nvPr>
            <p:ph idx="1"/>
          </p:nvPr>
        </p:nvSpPr>
        <p:spPr>
          <a:xfrm>
            <a:off x="562707" y="1644162"/>
            <a:ext cx="7948247" cy="4532800"/>
          </a:xfrm>
        </p:spPr>
        <p:txBody>
          <a:bodyPr/>
          <a:lstStyle/>
          <a:p>
            <a:r>
              <a:rPr lang="en-US" b="1" dirty="0">
                <a:latin typeface="Cambria" panose="02040503050406030204" pitchFamily="18" charset="0"/>
              </a:rPr>
              <a:t>In plant cells, cytokinesis begins when vesicles containing cell wall material collect at the middle of the cell and then fuse, forming a membranous disk called the </a:t>
            </a:r>
            <a:r>
              <a:rPr lang="en-US" b="1" dirty="0">
                <a:solidFill>
                  <a:srgbClr val="FF0000"/>
                </a:solidFill>
                <a:latin typeface="Cambria" panose="02040503050406030204" pitchFamily="18" charset="0"/>
              </a:rPr>
              <a:t>cell plate</a:t>
            </a:r>
            <a:r>
              <a:rPr lang="zh-CN" altLang="en-US" sz="2000" b="1" dirty="0">
                <a:solidFill>
                  <a:srgbClr val="FF0000"/>
                </a:solidFill>
                <a:latin typeface="楷体" panose="02010609060101010101" pitchFamily="49" charset="-122"/>
                <a:ea typeface="楷体" panose="02010609060101010101" pitchFamily="49" charset="-122"/>
              </a:rPr>
              <a:t>（细胞板）</a:t>
            </a:r>
            <a:r>
              <a:rPr lang="en-US" b="1" dirty="0">
                <a:latin typeface="Cambria" panose="02040503050406030204" pitchFamily="18" charset="0"/>
              </a:rPr>
              <a:t>.</a:t>
            </a:r>
          </a:p>
          <a:p>
            <a:pPr lvl="1"/>
            <a:r>
              <a:rPr lang="en-US" b="1" dirty="0">
                <a:latin typeface="Cambria" panose="02040503050406030204" pitchFamily="18" charset="0"/>
              </a:rPr>
              <a:t>The cell plate grows outward, accumulating more cell wall material as more vesicles join it. </a:t>
            </a:r>
          </a:p>
          <a:p>
            <a:pPr lvl="1"/>
            <a:r>
              <a:rPr lang="en-US" b="1" dirty="0">
                <a:latin typeface="Cambria" panose="02040503050406030204" pitchFamily="18" charset="0"/>
              </a:rPr>
              <a:t>Eventually, the membrane of the cell plate fuses with the plasma membrane, and the cell plate’s contents join the parental cell wall.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 name="Picture 92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416" y="204216"/>
            <a:ext cx="4773168" cy="644956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8.8-2</a:t>
            </a:r>
          </a:p>
        </p:txBody>
      </p:sp>
      <p:sp>
        <p:nvSpPr>
          <p:cNvPr id="2" name="TextBox 1"/>
          <p:cNvSpPr txBox="1"/>
          <p:nvPr/>
        </p:nvSpPr>
        <p:spPr>
          <a:xfrm>
            <a:off x="2809882" y="104095"/>
            <a:ext cx="1338828"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Wall of</a:t>
            </a:r>
          </a:p>
          <a:p>
            <a:pPr eaLnBrk="0" hangingPunct="0"/>
            <a:r>
              <a:rPr lang="en-US" sz="1800" b="1" dirty="0">
                <a:solidFill>
                  <a:srgbClr val="000000"/>
                </a:solidFill>
                <a:latin typeface="Arial" pitchFamily="34" charset="0"/>
                <a:ea typeface="ＭＳ Ｐゴシック" charset="0"/>
                <a:cs typeface="Arial" pitchFamily="34" charset="0"/>
              </a:rPr>
              <a:t>parent cell</a:t>
            </a:r>
          </a:p>
        </p:txBody>
      </p:sp>
      <p:sp>
        <p:nvSpPr>
          <p:cNvPr id="5" name="TextBox 4"/>
          <p:cNvSpPr txBox="1"/>
          <p:nvPr/>
        </p:nvSpPr>
        <p:spPr>
          <a:xfrm>
            <a:off x="4210052" y="114980"/>
            <a:ext cx="1210588"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Cell plate</a:t>
            </a:r>
          </a:p>
          <a:p>
            <a:pPr eaLnBrk="0" hangingPunct="0"/>
            <a:r>
              <a:rPr lang="en-US" sz="1800" b="1" dirty="0">
                <a:solidFill>
                  <a:srgbClr val="000000"/>
                </a:solidFill>
                <a:latin typeface="Arial" pitchFamily="34" charset="0"/>
                <a:ea typeface="ＭＳ Ｐゴシック" charset="0"/>
                <a:cs typeface="Arial" pitchFamily="34" charset="0"/>
              </a:rPr>
              <a:t>forming</a:t>
            </a:r>
          </a:p>
        </p:txBody>
      </p:sp>
      <p:sp>
        <p:nvSpPr>
          <p:cNvPr id="6" name="TextBox 5"/>
          <p:cNvSpPr txBox="1"/>
          <p:nvPr/>
        </p:nvSpPr>
        <p:spPr>
          <a:xfrm>
            <a:off x="5458744" y="104095"/>
            <a:ext cx="1197764"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Daughter</a:t>
            </a:r>
          </a:p>
          <a:p>
            <a:pPr eaLnBrk="0" hangingPunct="0"/>
            <a:r>
              <a:rPr lang="en-US" sz="1800" b="1" dirty="0">
                <a:solidFill>
                  <a:srgbClr val="000000"/>
                </a:solidFill>
                <a:latin typeface="Arial" pitchFamily="34" charset="0"/>
                <a:ea typeface="ＭＳ Ｐゴシック" charset="0"/>
                <a:cs typeface="Arial" pitchFamily="34" charset="0"/>
              </a:rPr>
              <a:t>nucleus</a:t>
            </a:r>
          </a:p>
        </p:txBody>
      </p:sp>
      <p:grpSp>
        <p:nvGrpSpPr>
          <p:cNvPr id="7" name="Group 6"/>
          <p:cNvGrpSpPr/>
          <p:nvPr/>
        </p:nvGrpSpPr>
        <p:grpSpPr>
          <a:xfrm>
            <a:off x="5191125" y="717550"/>
            <a:ext cx="663575" cy="949325"/>
            <a:chOff x="5191125" y="717550"/>
            <a:chExt cx="663575" cy="949325"/>
          </a:xfrm>
        </p:grpSpPr>
        <p:sp>
          <p:nvSpPr>
            <p:cNvPr id="4" name="Freeform 3"/>
            <p:cNvSpPr/>
            <p:nvPr/>
          </p:nvSpPr>
          <p:spPr bwMode="auto">
            <a:xfrm>
              <a:off x="5191125" y="727075"/>
              <a:ext cx="657225" cy="939800"/>
            </a:xfrm>
            <a:custGeom>
              <a:avLst/>
              <a:gdLst>
                <a:gd name="connsiteX0" fmla="*/ 657225 w 657225"/>
                <a:gd name="connsiteY0" fmla="*/ 0 h 939800"/>
                <a:gd name="connsiteX1" fmla="*/ 0 w 657225"/>
                <a:gd name="connsiteY1" fmla="*/ 939800 h 939800"/>
              </a:gdLst>
              <a:ahLst/>
              <a:cxnLst>
                <a:cxn ang="0">
                  <a:pos x="connsiteX0" y="connsiteY0"/>
                </a:cxn>
                <a:cxn ang="0">
                  <a:pos x="connsiteX1" y="connsiteY1"/>
                </a:cxn>
              </a:cxnLst>
              <a:rect l="l" t="t" r="r" b="b"/>
              <a:pathLst>
                <a:path w="657225" h="939800">
                  <a:moveTo>
                    <a:pt x="657225" y="0"/>
                  </a:moveTo>
                  <a:lnTo>
                    <a:pt x="0" y="939800"/>
                  </a:lnTo>
                </a:path>
              </a:pathLst>
            </a:custGeom>
            <a:noFill/>
            <a:ln w="31750" cap="flat" cmpd="sng" algn="ctr">
              <a:solidFill>
                <a:schemeClr val="bg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8" name="Freeform 7"/>
            <p:cNvSpPr/>
            <p:nvPr/>
          </p:nvSpPr>
          <p:spPr bwMode="auto">
            <a:xfrm>
              <a:off x="5197475" y="717550"/>
              <a:ext cx="657225" cy="939800"/>
            </a:xfrm>
            <a:custGeom>
              <a:avLst/>
              <a:gdLst>
                <a:gd name="connsiteX0" fmla="*/ 657225 w 657225"/>
                <a:gd name="connsiteY0" fmla="*/ 0 h 939800"/>
                <a:gd name="connsiteX1" fmla="*/ 0 w 657225"/>
                <a:gd name="connsiteY1" fmla="*/ 939800 h 939800"/>
              </a:gdLst>
              <a:ahLst/>
              <a:cxnLst>
                <a:cxn ang="0">
                  <a:pos x="connsiteX0" y="connsiteY0"/>
                </a:cxn>
                <a:cxn ang="0">
                  <a:pos x="connsiteX1" y="connsiteY1"/>
                </a:cxn>
              </a:cxnLst>
              <a:rect l="l" t="t" r="r" b="b"/>
              <a:pathLst>
                <a:path w="657225" h="939800">
                  <a:moveTo>
                    <a:pt x="657225" y="0"/>
                  </a:moveTo>
                  <a:lnTo>
                    <a:pt x="0" y="93980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grpSp>
        <p:nvGrpSpPr>
          <p:cNvPr id="10" name="Group 9"/>
          <p:cNvGrpSpPr/>
          <p:nvPr/>
        </p:nvGrpSpPr>
        <p:grpSpPr>
          <a:xfrm>
            <a:off x="4502608" y="715035"/>
            <a:ext cx="247971" cy="1123290"/>
            <a:chOff x="5191125" y="717550"/>
            <a:chExt cx="663575" cy="949325"/>
          </a:xfrm>
        </p:grpSpPr>
        <p:sp>
          <p:nvSpPr>
            <p:cNvPr id="11" name="Freeform 10"/>
            <p:cNvSpPr/>
            <p:nvPr/>
          </p:nvSpPr>
          <p:spPr bwMode="auto">
            <a:xfrm>
              <a:off x="5191125" y="727075"/>
              <a:ext cx="657225" cy="939800"/>
            </a:xfrm>
            <a:custGeom>
              <a:avLst/>
              <a:gdLst>
                <a:gd name="connsiteX0" fmla="*/ 657225 w 657225"/>
                <a:gd name="connsiteY0" fmla="*/ 0 h 939800"/>
                <a:gd name="connsiteX1" fmla="*/ 0 w 657225"/>
                <a:gd name="connsiteY1" fmla="*/ 939800 h 939800"/>
              </a:gdLst>
              <a:ahLst/>
              <a:cxnLst>
                <a:cxn ang="0">
                  <a:pos x="connsiteX0" y="connsiteY0"/>
                </a:cxn>
                <a:cxn ang="0">
                  <a:pos x="connsiteX1" y="connsiteY1"/>
                </a:cxn>
              </a:cxnLst>
              <a:rect l="l" t="t" r="r" b="b"/>
              <a:pathLst>
                <a:path w="657225" h="939800">
                  <a:moveTo>
                    <a:pt x="657225" y="0"/>
                  </a:moveTo>
                  <a:lnTo>
                    <a:pt x="0" y="939800"/>
                  </a:lnTo>
                </a:path>
              </a:pathLst>
            </a:custGeom>
            <a:noFill/>
            <a:ln w="31750" cap="flat" cmpd="sng" algn="ctr">
              <a:solidFill>
                <a:schemeClr val="bg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2" name="Freeform 11"/>
            <p:cNvSpPr/>
            <p:nvPr/>
          </p:nvSpPr>
          <p:spPr bwMode="auto">
            <a:xfrm>
              <a:off x="5197475" y="717550"/>
              <a:ext cx="657225" cy="939800"/>
            </a:xfrm>
            <a:custGeom>
              <a:avLst/>
              <a:gdLst>
                <a:gd name="connsiteX0" fmla="*/ 657225 w 657225"/>
                <a:gd name="connsiteY0" fmla="*/ 0 h 939800"/>
                <a:gd name="connsiteX1" fmla="*/ 0 w 657225"/>
                <a:gd name="connsiteY1" fmla="*/ 939800 h 939800"/>
              </a:gdLst>
              <a:ahLst/>
              <a:cxnLst>
                <a:cxn ang="0">
                  <a:pos x="connsiteX0" y="connsiteY0"/>
                </a:cxn>
                <a:cxn ang="0">
                  <a:pos x="connsiteX1" y="connsiteY1"/>
                </a:cxn>
              </a:cxnLst>
              <a:rect l="l" t="t" r="r" b="b"/>
              <a:pathLst>
                <a:path w="657225" h="939800">
                  <a:moveTo>
                    <a:pt x="657225" y="0"/>
                  </a:moveTo>
                  <a:lnTo>
                    <a:pt x="0" y="93980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sp>
        <p:nvSpPr>
          <p:cNvPr id="9" name="Freeform 8"/>
          <p:cNvSpPr/>
          <p:nvPr/>
        </p:nvSpPr>
        <p:spPr bwMode="auto">
          <a:xfrm>
            <a:off x="3860800" y="720725"/>
            <a:ext cx="0" cy="523875"/>
          </a:xfrm>
          <a:custGeom>
            <a:avLst/>
            <a:gdLst>
              <a:gd name="connsiteX0" fmla="*/ 0 w 0"/>
              <a:gd name="connsiteY0" fmla="*/ 0 h 523875"/>
              <a:gd name="connsiteX1" fmla="*/ 0 w 0"/>
              <a:gd name="connsiteY1" fmla="*/ 523875 h 523875"/>
            </a:gdLst>
            <a:ahLst/>
            <a:cxnLst>
              <a:cxn ang="0">
                <a:pos x="connsiteX0" y="connsiteY0"/>
              </a:cxn>
              <a:cxn ang="0">
                <a:pos x="connsiteX1" y="connsiteY1"/>
              </a:cxn>
            </a:cxnLst>
            <a:rect l="l" t="t" r="r" b="b"/>
            <a:pathLst>
              <a:path h="523875">
                <a:moveTo>
                  <a:pt x="0" y="0"/>
                </a:moveTo>
                <a:lnTo>
                  <a:pt x="0" y="523875"/>
                </a:lnTo>
              </a:path>
            </a:pathLst>
          </a:custGeom>
          <a:noFill/>
          <a:ln w="31750" cap="flat" cmpd="sng" algn="ctr">
            <a:solidFill>
              <a:schemeClr val="bg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8" name="Freeform 17"/>
          <p:cNvSpPr/>
          <p:nvPr/>
        </p:nvSpPr>
        <p:spPr bwMode="auto">
          <a:xfrm>
            <a:off x="3860800" y="711200"/>
            <a:ext cx="0" cy="523875"/>
          </a:xfrm>
          <a:custGeom>
            <a:avLst/>
            <a:gdLst>
              <a:gd name="connsiteX0" fmla="*/ 0 w 0"/>
              <a:gd name="connsiteY0" fmla="*/ 0 h 523875"/>
              <a:gd name="connsiteX1" fmla="*/ 0 w 0"/>
              <a:gd name="connsiteY1" fmla="*/ 523875 h 523875"/>
            </a:gdLst>
            <a:ahLst/>
            <a:cxnLst>
              <a:cxn ang="0">
                <a:pos x="connsiteX0" y="connsiteY0"/>
              </a:cxn>
              <a:cxn ang="0">
                <a:pos x="connsiteX1" y="connsiteY1"/>
              </a:cxn>
            </a:cxnLst>
            <a:rect l="l" t="t" r="r" b="b"/>
            <a:pathLst>
              <a:path h="523875">
                <a:moveTo>
                  <a:pt x="0" y="0"/>
                </a:moveTo>
                <a:lnTo>
                  <a:pt x="0" y="523875"/>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7" name="Freeform 16"/>
          <p:cNvSpPr/>
          <p:nvPr/>
        </p:nvSpPr>
        <p:spPr bwMode="auto">
          <a:xfrm>
            <a:off x="2495550" y="3892550"/>
            <a:ext cx="101600" cy="285750"/>
          </a:xfrm>
          <a:custGeom>
            <a:avLst/>
            <a:gdLst>
              <a:gd name="connsiteX0" fmla="*/ 0 w 101600"/>
              <a:gd name="connsiteY0" fmla="*/ 0 h 285750"/>
              <a:gd name="connsiteX1" fmla="*/ 101600 w 101600"/>
              <a:gd name="connsiteY1" fmla="*/ 285750 h 285750"/>
            </a:gdLst>
            <a:ahLst/>
            <a:cxnLst>
              <a:cxn ang="0">
                <a:pos x="connsiteX0" y="connsiteY0"/>
              </a:cxn>
              <a:cxn ang="0">
                <a:pos x="connsiteX1" y="connsiteY1"/>
              </a:cxn>
            </a:cxnLst>
            <a:rect l="l" t="t" r="r" b="b"/>
            <a:pathLst>
              <a:path w="101600" h="285750">
                <a:moveTo>
                  <a:pt x="0" y="0"/>
                </a:moveTo>
                <a:lnTo>
                  <a:pt x="101600" y="28575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9" name="Freeform 18"/>
          <p:cNvSpPr/>
          <p:nvPr/>
        </p:nvSpPr>
        <p:spPr bwMode="auto">
          <a:xfrm>
            <a:off x="2891518" y="3768724"/>
            <a:ext cx="651782" cy="847725"/>
          </a:xfrm>
          <a:custGeom>
            <a:avLst/>
            <a:gdLst>
              <a:gd name="connsiteX0" fmla="*/ 19050 w 666750"/>
              <a:gd name="connsiteY0" fmla="*/ 622300 h 869950"/>
              <a:gd name="connsiteX1" fmla="*/ 666750 w 666750"/>
              <a:gd name="connsiteY1" fmla="*/ 0 h 869950"/>
              <a:gd name="connsiteX2" fmla="*/ 0 w 666750"/>
              <a:gd name="connsiteY2" fmla="*/ 869950 h 869950"/>
              <a:gd name="connsiteX0" fmla="*/ 0 w 684371"/>
              <a:gd name="connsiteY0" fmla="*/ 644525 h 869950"/>
              <a:gd name="connsiteX1" fmla="*/ 684371 w 684371"/>
              <a:gd name="connsiteY1" fmla="*/ 0 h 869950"/>
              <a:gd name="connsiteX2" fmla="*/ 17621 w 684371"/>
              <a:gd name="connsiteY2" fmla="*/ 869950 h 869950"/>
              <a:gd name="connsiteX0" fmla="*/ 0 w 684371"/>
              <a:gd name="connsiteY0" fmla="*/ 644525 h 847725"/>
              <a:gd name="connsiteX1" fmla="*/ 684371 w 684371"/>
              <a:gd name="connsiteY1" fmla="*/ 0 h 847725"/>
              <a:gd name="connsiteX2" fmla="*/ 24289 w 684371"/>
              <a:gd name="connsiteY2" fmla="*/ 847725 h 847725"/>
            </a:gdLst>
            <a:ahLst/>
            <a:cxnLst>
              <a:cxn ang="0">
                <a:pos x="connsiteX0" y="connsiteY0"/>
              </a:cxn>
              <a:cxn ang="0">
                <a:pos x="connsiteX1" y="connsiteY1"/>
              </a:cxn>
              <a:cxn ang="0">
                <a:pos x="connsiteX2" y="connsiteY2"/>
              </a:cxn>
            </a:cxnLst>
            <a:rect l="l" t="t" r="r" b="b"/>
            <a:pathLst>
              <a:path w="684371" h="847725">
                <a:moveTo>
                  <a:pt x="0" y="644525"/>
                </a:moveTo>
                <a:lnTo>
                  <a:pt x="684371" y="0"/>
                </a:lnTo>
                <a:lnTo>
                  <a:pt x="24289" y="847725"/>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1" name="Freeform 20"/>
          <p:cNvSpPr/>
          <p:nvPr/>
        </p:nvSpPr>
        <p:spPr bwMode="auto">
          <a:xfrm>
            <a:off x="4533900" y="4038600"/>
            <a:ext cx="136525" cy="365125"/>
          </a:xfrm>
          <a:custGeom>
            <a:avLst/>
            <a:gdLst>
              <a:gd name="connsiteX0" fmla="*/ 136525 w 136525"/>
              <a:gd name="connsiteY0" fmla="*/ 0 h 365125"/>
              <a:gd name="connsiteX1" fmla="*/ 0 w 136525"/>
              <a:gd name="connsiteY1" fmla="*/ 365125 h 365125"/>
            </a:gdLst>
            <a:ahLst/>
            <a:cxnLst>
              <a:cxn ang="0">
                <a:pos x="connsiteX0" y="connsiteY0"/>
              </a:cxn>
              <a:cxn ang="0">
                <a:pos x="connsiteX1" y="connsiteY1"/>
              </a:cxn>
            </a:cxnLst>
            <a:rect l="l" t="t" r="r" b="b"/>
            <a:pathLst>
              <a:path w="136525" h="365125">
                <a:moveTo>
                  <a:pt x="136525" y="0"/>
                </a:moveTo>
                <a:lnTo>
                  <a:pt x="0" y="365125"/>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2" name="TextBox 21"/>
          <p:cNvSpPr txBox="1"/>
          <p:nvPr/>
        </p:nvSpPr>
        <p:spPr>
          <a:xfrm>
            <a:off x="2136775" y="3306494"/>
            <a:ext cx="620683"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Cell</a:t>
            </a:r>
          </a:p>
          <a:p>
            <a:pPr eaLnBrk="0" hangingPunct="0"/>
            <a:r>
              <a:rPr lang="en-US" sz="1800" b="1" dirty="0">
                <a:solidFill>
                  <a:srgbClr val="000000"/>
                </a:solidFill>
                <a:latin typeface="Arial" pitchFamily="34" charset="0"/>
                <a:ea typeface="ＭＳ Ｐゴシック" charset="0"/>
                <a:cs typeface="Arial" pitchFamily="34" charset="0"/>
              </a:rPr>
              <a:t>wall</a:t>
            </a:r>
          </a:p>
        </p:txBody>
      </p:sp>
      <p:sp>
        <p:nvSpPr>
          <p:cNvPr id="24" name="TextBox 23"/>
          <p:cNvSpPr txBox="1"/>
          <p:nvPr/>
        </p:nvSpPr>
        <p:spPr>
          <a:xfrm>
            <a:off x="2763051" y="3180338"/>
            <a:ext cx="2326342"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Vesicles containing</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cell wall material</a:t>
            </a:r>
          </a:p>
        </p:txBody>
      </p:sp>
      <p:sp>
        <p:nvSpPr>
          <p:cNvPr id="25" name="TextBox 24"/>
          <p:cNvSpPr txBox="1"/>
          <p:nvPr/>
        </p:nvSpPr>
        <p:spPr>
          <a:xfrm>
            <a:off x="4340899" y="3720584"/>
            <a:ext cx="1210588"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Cell plate</a:t>
            </a:r>
          </a:p>
        </p:txBody>
      </p:sp>
      <p:sp>
        <p:nvSpPr>
          <p:cNvPr id="26" name="TextBox 25"/>
          <p:cNvSpPr txBox="1"/>
          <p:nvPr/>
        </p:nvSpPr>
        <p:spPr>
          <a:xfrm>
            <a:off x="5602287" y="3459053"/>
            <a:ext cx="1069524" cy="646331"/>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New</a:t>
            </a:r>
          </a:p>
          <a:p>
            <a:pPr algn="ctr" eaLnBrk="0" hangingPunct="0"/>
            <a:r>
              <a:rPr lang="en-US" sz="1800" b="1" dirty="0">
                <a:solidFill>
                  <a:srgbClr val="000000"/>
                </a:solidFill>
                <a:latin typeface="Arial" pitchFamily="34" charset="0"/>
                <a:ea typeface="ＭＳ Ｐゴシック" charset="0"/>
                <a:cs typeface="Arial" pitchFamily="34" charset="0"/>
              </a:rPr>
              <a:t>cell wall</a:t>
            </a:r>
          </a:p>
        </p:txBody>
      </p:sp>
      <p:sp>
        <p:nvSpPr>
          <p:cNvPr id="27" name="Freeform 26"/>
          <p:cNvSpPr/>
          <p:nvPr/>
        </p:nvSpPr>
        <p:spPr bwMode="auto">
          <a:xfrm>
            <a:off x="6129338" y="4014788"/>
            <a:ext cx="0" cy="280987"/>
          </a:xfrm>
          <a:custGeom>
            <a:avLst/>
            <a:gdLst>
              <a:gd name="connsiteX0" fmla="*/ 0 w 0"/>
              <a:gd name="connsiteY0" fmla="*/ 0 h 280987"/>
              <a:gd name="connsiteX1" fmla="*/ 0 w 0"/>
              <a:gd name="connsiteY1" fmla="*/ 0 h 280987"/>
              <a:gd name="connsiteX2" fmla="*/ 0 w 0"/>
              <a:gd name="connsiteY2" fmla="*/ 280987 h 280987"/>
            </a:gdLst>
            <a:ahLst/>
            <a:cxnLst>
              <a:cxn ang="0">
                <a:pos x="connsiteX0" y="connsiteY0"/>
              </a:cxn>
              <a:cxn ang="0">
                <a:pos x="connsiteX1" y="connsiteY1"/>
              </a:cxn>
              <a:cxn ang="0">
                <a:pos x="connsiteX2" y="connsiteY2"/>
              </a:cxn>
            </a:cxnLst>
            <a:rect l="l" t="t" r="r" b="b"/>
            <a:pathLst>
              <a:path h="280987">
                <a:moveTo>
                  <a:pt x="0" y="0"/>
                </a:moveTo>
                <a:lnTo>
                  <a:pt x="0" y="0"/>
                </a:lnTo>
                <a:lnTo>
                  <a:pt x="0" y="280987"/>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9" name="TextBox 28"/>
          <p:cNvSpPr txBox="1"/>
          <p:nvPr/>
        </p:nvSpPr>
        <p:spPr>
          <a:xfrm>
            <a:off x="5241915" y="6132403"/>
            <a:ext cx="1774846" cy="369332"/>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Daughter cells</a:t>
            </a:r>
          </a:p>
        </p:txBody>
      </p:sp>
      <p:sp>
        <p:nvSpPr>
          <p:cNvPr id="28" name="Freeform 27"/>
          <p:cNvSpPr/>
          <p:nvPr/>
        </p:nvSpPr>
        <p:spPr bwMode="auto">
          <a:xfrm>
            <a:off x="5956300" y="5930900"/>
            <a:ext cx="355600" cy="257175"/>
          </a:xfrm>
          <a:custGeom>
            <a:avLst/>
            <a:gdLst>
              <a:gd name="connsiteX0" fmla="*/ 0 w 355600"/>
              <a:gd name="connsiteY0" fmla="*/ 0 h 257175"/>
              <a:gd name="connsiteX1" fmla="*/ 161925 w 355600"/>
              <a:gd name="connsiteY1" fmla="*/ 257175 h 257175"/>
              <a:gd name="connsiteX2" fmla="*/ 355600 w 355600"/>
              <a:gd name="connsiteY2" fmla="*/ 9525 h 257175"/>
            </a:gdLst>
            <a:ahLst/>
            <a:cxnLst>
              <a:cxn ang="0">
                <a:pos x="connsiteX0" y="connsiteY0"/>
              </a:cxn>
              <a:cxn ang="0">
                <a:pos x="connsiteX1" y="connsiteY1"/>
              </a:cxn>
              <a:cxn ang="0">
                <a:pos x="connsiteX2" y="connsiteY2"/>
              </a:cxn>
            </a:cxnLst>
            <a:rect l="l" t="t" r="r" b="b"/>
            <a:pathLst>
              <a:path w="355600" h="257175">
                <a:moveTo>
                  <a:pt x="0" y="0"/>
                </a:moveTo>
                <a:lnTo>
                  <a:pt x="161925" y="257175"/>
                </a:lnTo>
                <a:lnTo>
                  <a:pt x="355600" y="9525"/>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31" name="TextBox 30"/>
          <p:cNvSpPr txBox="1"/>
          <p:nvPr/>
        </p:nvSpPr>
        <p:spPr>
          <a:xfrm>
            <a:off x="2111375" y="6270055"/>
            <a:ext cx="2877712" cy="369332"/>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(b) Plant cell cytokinesis</a:t>
            </a:r>
          </a:p>
        </p:txBody>
      </p:sp>
      <p:sp>
        <p:nvSpPr>
          <p:cNvPr id="30" name="Rectangle 29"/>
          <p:cNvSpPr/>
          <p:nvPr/>
        </p:nvSpPr>
        <p:spPr>
          <a:xfrm rot="16200000">
            <a:off x="6127115" y="816708"/>
            <a:ext cx="442750" cy="307777"/>
          </a:xfrm>
          <a:prstGeom prst="rect">
            <a:avLst/>
          </a:prstGeom>
        </p:spPr>
        <p:txBody>
          <a:bodyPr wrap="none">
            <a:spAutoFit/>
          </a:bodyPr>
          <a:lstStyle/>
          <a:p>
            <a:pPr eaLnBrk="0" hangingPunct="0"/>
            <a:r>
              <a:rPr lang="en-US" sz="1400" b="1" dirty="0">
                <a:solidFill>
                  <a:srgbClr val="000000"/>
                </a:solidFill>
                <a:latin typeface="Arial" pitchFamily="34" charset="0"/>
                <a:ea typeface="ＭＳ Ｐゴシック" charset="0"/>
                <a:cs typeface="Arial" pitchFamily="34" charset="0"/>
              </a:rPr>
              <a:t>LM</a:t>
            </a:r>
          </a:p>
        </p:txBody>
      </p:sp>
    </p:spTree>
    <p:extLst>
      <p:ext uri="{BB962C8B-B14F-4D97-AF65-F5344CB8AC3E}">
        <p14:creationId xmlns:p14="http://schemas.microsoft.com/office/powerpoint/2010/main" val="318973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776" y="1475232"/>
            <a:ext cx="5108448" cy="3907536"/>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8.8-2a</a:t>
            </a:r>
          </a:p>
        </p:txBody>
      </p:sp>
      <p:sp>
        <p:nvSpPr>
          <p:cNvPr id="4" name="TextBox 3"/>
          <p:cNvSpPr txBox="1"/>
          <p:nvPr/>
        </p:nvSpPr>
        <p:spPr>
          <a:xfrm>
            <a:off x="2301882" y="1394271"/>
            <a:ext cx="1667444" cy="804195"/>
          </a:xfrm>
          <a:prstGeom prst="rect">
            <a:avLst/>
          </a:prstGeom>
          <a:noFill/>
        </p:spPr>
        <p:txBody>
          <a:bodyPr wrap="none" rtlCol="0">
            <a:spAutoFit/>
          </a:bodyPr>
          <a:lstStyle/>
          <a:p>
            <a:pPr eaLnBrk="0" hangingPunct="0"/>
            <a:r>
              <a:rPr lang="en-US" sz="2313" b="1" dirty="0">
                <a:solidFill>
                  <a:srgbClr val="000000"/>
                </a:solidFill>
                <a:latin typeface="Arial" pitchFamily="34" charset="0"/>
                <a:ea typeface="ＭＳ Ｐゴシック" charset="0"/>
                <a:cs typeface="Arial" pitchFamily="34" charset="0"/>
              </a:rPr>
              <a:t>Wall of</a:t>
            </a:r>
          </a:p>
          <a:p>
            <a:pPr eaLnBrk="0" hangingPunct="0"/>
            <a:r>
              <a:rPr lang="en-US" sz="2313" b="1" dirty="0">
                <a:solidFill>
                  <a:srgbClr val="000000"/>
                </a:solidFill>
                <a:latin typeface="Arial" pitchFamily="34" charset="0"/>
                <a:ea typeface="ＭＳ Ｐゴシック" charset="0"/>
                <a:cs typeface="Arial" pitchFamily="34" charset="0"/>
              </a:rPr>
              <a:t>parent cell</a:t>
            </a:r>
          </a:p>
        </p:txBody>
      </p:sp>
      <p:sp>
        <p:nvSpPr>
          <p:cNvPr id="5" name="TextBox 4"/>
          <p:cNvSpPr txBox="1"/>
          <p:nvPr/>
        </p:nvSpPr>
        <p:spPr>
          <a:xfrm>
            <a:off x="4098926" y="1403797"/>
            <a:ext cx="1502334" cy="804195"/>
          </a:xfrm>
          <a:prstGeom prst="rect">
            <a:avLst/>
          </a:prstGeom>
          <a:noFill/>
        </p:spPr>
        <p:txBody>
          <a:bodyPr wrap="none" rtlCol="0">
            <a:spAutoFit/>
          </a:bodyPr>
          <a:lstStyle/>
          <a:p>
            <a:pPr eaLnBrk="0" hangingPunct="0"/>
            <a:r>
              <a:rPr lang="en-US" sz="2313" b="1" dirty="0">
                <a:solidFill>
                  <a:srgbClr val="000000"/>
                </a:solidFill>
                <a:latin typeface="Arial" pitchFamily="34" charset="0"/>
                <a:ea typeface="ＭＳ Ｐゴシック" charset="0"/>
                <a:cs typeface="Arial" pitchFamily="34" charset="0"/>
              </a:rPr>
              <a:t>Cell plate</a:t>
            </a:r>
          </a:p>
          <a:p>
            <a:pPr eaLnBrk="0" hangingPunct="0">
              <a:lnSpc>
                <a:spcPts val="2600"/>
              </a:lnSpc>
            </a:pPr>
            <a:r>
              <a:rPr lang="en-US" sz="2313" b="1" dirty="0">
                <a:solidFill>
                  <a:srgbClr val="000000"/>
                </a:solidFill>
                <a:latin typeface="Arial" pitchFamily="34" charset="0"/>
                <a:ea typeface="ＭＳ Ｐゴシック" charset="0"/>
                <a:cs typeface="Arial" pitchFamily="34" charset="0"/>
              </a:rPr>
              <a:t>forming</a:t>
            </a:r>
          </a:p>
        </p:txBody>
      </p:sp>
      <p:sp>
        <p:nvSpPr>
          <p:cNvPr id="6" name="TextBox 5"/>
          <p:cNvSpPr txBox="1"/>
          <p:nvPr/>
        </p:nvSpPr>
        <p:spPr>
          <a:xfrm>
            <a:off x="5688575" y="1414910"/>
            <a:ext cx="1487908" cy="804195"/>
          </a:xfrm>
          <a:prstGeom prst="rect">
            <a:avLst/>
          </a:prstGeom>
          <a:noFill/>
        </p:spPr>
        <p:txBody>
          <a:bodyPr wrap="none" rtlCol="0">
            <a:spAutoFit/>
          </a:bodyPr>
          <a:lstStyle/>
          <a:p>
            <a:pPr eaLnBrk="0" hangingPunct="0"/>
            <a:r>
              <a:rPr lang="en-US" sz="2313" b="1" dirty="0">
                <a:solidFill>
                  <a:srgbClr val="000000"/>
                </a:solidFill>
                <a:latin typeface="Arial" pitchFamily="34" charset="0"/>
                <a:ea typeface="ＭＳ Ｐゴシック" charset="0"/>
                <a:cs typeface="Arial" pitchFamily="34" charset="0"/>
              </a:rPr>
              <a:t>Daughter</a:t>
            </a:r>
          </a:p>
          <a:p>
            <a:pPr eaLnBrk="0" hangingPunct="0">
              <a:lnSpc>
                <a:spcPts val="2600"/>
              </a:lnSpc>
            </a:pPr>
            <a:r>
              <a:rPr lang="en-US" sz="2313" b="1" dirty="0">
                <a:solidFill>
                  <a:srgbClr val="000000"/>
                </a:solidFill>
                <a:latin typeface="Arial" pitchFamily="34" charset="0"/>
                <a:ea typeface="ＭＳ Ｐゴシック" charset="0"/>
                <a:cs typeface="Arial" pitchFamily="34" charset="0"/>
              </a:rPr>
              <a:t>nucleus</a:t>
            </a:r>
          </a:p>
        </p:txBody>
      </p:sp>
      <p:sp>
        <p:nvSpPr>
          <p:cNvPr id="7" name="Rectangle 6"/>
          <p:cNvSpPr/>
          <p:nvPr/>
        </p:nvSpPr>
        <p:spPr>
          <a:xfrm rot="16200000">
            <a:off x="6565696" y="2260641"/>
            <a:ext cx="518091" cy="369204"/>
          </a:xfrm>
          <a:prstGeom prst="rect">
            <a:avLst/>
          </a:prstGeom>
        </p:spPr>
        <p:txBody>
          <a:bodyPr wrap="none">
            <a:spAutoFit/>
          </a:bodyPr>
          <a:lstStyle/>
          <a:p>
            <a:pPr eaLnBrk="0" hangingPunct="0"/>
            <a:r>
              <a:rPr lang="en-US" sz="1799" b="1" dirty="0">
                <a:solidFill>
                  <a:srgbClr val="000000"/>
                </a:solidFill>
                <a:latin typeface="Arial" pitchFamily="34" charset="0"/>
                <a:ea typeface="ＭＳ Ｐゴシック" charset="0"/>
                <a:cs typeface="Arial" pitchFamily="34" charset="0"/>
              </a:rPr>
              <a:t>LM</a:t>
            </a:r>
          </a:p>
        </p:txBody>
      </p:sp>
      <p:sp>
        <p:nvSpPr>
          <p:cNvPr id="8" name="Freeform 7"/>
          <p:cNvSpPr/>
          <p:nvPr/>
        </p:nvSpPr>
        <p:spPr bwMode="auto">
          <a:xfrm>
            <a:off x="5319713" y="2128838"/>
            <a:ext cx="842962" cy="1223962"/>
          </a:xfrm>
          <a:custGeom>
            <a:avLst/>
            <a:gdLst>
              <a:gd name="connsiteX0" fmla="*/ 842962 w 842962"/>
              <a:gd name="connsiteY0" fmla="*/ 0 h 1223962"/>
              <a:gd name="connsiteX1" fmla="*/ 0 w 842962"/>
              <a:gd name="connsiteY1" fmla="*/ 1223962 h 1223962"/>
            </a:gdLst>
            <a:ahLst/>
            <a:cxnLst>
              <a:cxn ang="0">
                <a:pos x="connsiteX0" y="connsiteY0"/>
              </a:cxn>
              <a:cxn ang="0">
                <a:pos x="connsiteX1" y="connsiteY1"/>
              </a:cxn>
            </a:cxnLst>
            <a:rect l="l" t="t" r="r" b="b"/>
            <a:pathLst>
              <a:path w="842962" h="1223962">
                <a:moveTo>
                  <a:pt x="842962" y="0"/>
                </a:moveTo>
                <a:lnTo>
                  <a:pt x="0" y="1223962"/>
                </a:lnTo>
              </a:path>
            </a:pathLst>
          </a:custGeom>
          <a:noFill/>
          <a:ln w="31750" cap="flat" cmpd="sng" algn="ctr">
            <a:solidFill>
              <a:schemeClr val="bg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0" name="Freeform 9"/>
          <p:cNvSpPr/>
          <p:nvPr/>
        </p:nvSpPr>
        <p:spPr bwMode="auto">
          <a:xfrm>
            <a:off x="5324460" y="2119296"/>
            <a:ext cx="842962" cy="1223962"/>
          </a:xfrm>
          <a:custGeom>
            <a:avLst/>
            <a:gdLst>
              <a:gd name="connsiteX0" fmla="*/ 842962 w 842962"/>
              <a:gd name="connsiteY0" fmla="*/ 0 h 1223962"/>
              <a:gd name="connsiteX1" fmla="*/ 0 w 842962"/>
              <a:gd name="connsiteY1" fmla="*/ 1223962 h 1223962"/>
            </a:gdLst>
            <a:ahLst/>
            <a:cxnLst>
              <a:cxn ang="0">
                <a:pos x="connsiteX0" y="connsiteY0"/>
              </a:cxn>
              <a:cxn ang="0">
                <a:pos x="connsiteX1" y="connsiteY1"/>
              </a:cxn>
            </a:cxnLst>
            <a:rect l="l" t="t" r="r" b="b"/>
            <a:pathLst>
              <a:path w="842962" h="1223962">
                <a:moveTo>
                  <a:pt x="842962" y="0"/>
                </a:moveTo>
                <a:lnTo>
                  <a:pt x="0" y="1223962"/>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9" name="Freeform 8"/>
          <p:cNvSpPr/>
          <p:nvPr/>
        </p:nvSpPr>
        <p:spPr bwMode="auto">
          <a:xfrm>
            <a:off x="4443413" y="2128838"/>
            <a:ext cx="323850" cy="1433512"/>
          </a:xfrm>
          <a:custGeom>
            <a:avLst/>
            <a:gdLst>
              <a:gd name="connsiteX0" fmla="*/ 323850 w 323850"/>
              <a:gd name="connsiteY0" fmla="*/ 0 h 1433512"/>
              <a:gd name="connsiteX1" fmla="*/ 0 w 323850"/>
              <a:gd name="connsiteY1" fmla="*/ 1433512 h 1433512"/>
            </a:gdLst>
            <a:ahLst/>
            <a:cxnLst>
              <a:cxn ang="0">
                <a:pos x="connsiteX0" y="connsiteY0"/>
              </a:cxn>
              <a:cxn ang="0">
                <a:pos x="connsiteX1" y="connsiteY1"/>
              </a:cxn>
            </a:cxnLst>
            <a:rect l="l" t="t" r="r" b="b"/>
            <a:pathLst>
              <a:path w="323850" h="1433512">
                <a:moveTo>
                  <a:pt x="323850" y="0"/>
                </a:moveTo>
                <a:lnTo>
                  <a:pt x="0" y="1433512"/>
                </a:lnTo>
              </a:path>
            </a:pathLst>
          </a:custGeom>
          <a:noFill/>
          <a:ln w="31750" cap="flat" cmpd="sng" algn="ctr">
            <a:solidFill>
              <a:schemeClr val="bg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Freeform 12"/>
          <p:cNvSpPr/>
          <p:nvPr/>
        </p:nvSpPr>
        <p:spPr bwMode="auto">
          <a:xfrm>
            <a:off x="4443413" y="2119296"/>
            <a:ext cx="323850" cy="1433512"/>
          </a:xfrm>
          <a:custGeom>
            <a:avLst/>
            <a:gdLst>
              <a:gd name="connsiteX0" fmla="*/ 323850 w 323850"/>
              <a:gd name="connsiteY0" fmla="*/ 0 h 1433512"/>
              <a:gd name="connsiteX1" fmla="*/ 0 w 323850"/>
              <a:gd name="connsiteY1" fmla="*/ 1433512 h 1433512"/>
            </a:gdLst>
            <a:ahLst/>
            <a:cxnLst>
              <a:cxn ang="0">
                <a:pos x="connsiteX0" y="connsiteY0"/>
              </a:cxn>
              <a:cxn ang="0">
                <a:pos x="connsiteX1" y="connsiteY1"/>
              </a:cxn>
            </a:cxnLst>
            <a:rect l="l" t="t" r="r" b="b"/>
            <a:pathLst>
              <a:path w="323850" h="1433512">
                <a:moveTo>
                  <a:pt x="323850" y="0"/>
                </a:moveTo>
                <a:lnTo>
                  <a:pt x="0" y="1433512"/>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1" name="Freeform 10"/>
          <p:cNvSpPr/>
          <p:nvPr/>
        </p:nvSpPr>
        <p:spPr bwMode="auto">
          <a:xfrm>
            <a:off x="3619500" y="2136775"/>
            <a:ext cx="0" cy="647700"/>
          </a:xfrm>
          <a:custGeom>
            <a:avLst/>
            <a:gdLst>
              <a:gd name="connsiteX0" fmla="*/ 0 w 0"/>
              <a:gd name="connsiteY0" fmla="*/ 0 h 647700"/>
              <a:gd name="connsiteX1" fmla="*/ 0 w 0"/>
              <a:gd name="connsiteY1" fmla="*/ 647700 h 647700"/>
            </a:gdLst>
            <a:ahLst/>
            <a:cxnLst>
              <a:cxn ang="0">
                <a:pos x="connsiteX0" y="connsiteY0"/>
              </a:cxn>
              <a:cxn ang="0">
                <a:pos x="connsiteX1" y="connsiteY1"/>
              </a:cxn>
            </a:cxnLst>
            <a:rect l="l" t="t" r="r" b="b"/>
            <a:pathLst>
              <a:path h="647700">
                <a:moveTo>
                  <a:pt x="0" y="0"/>
                </a:moveTo>
                <a:lnTo>
                  <a:pt x="0" y="647700"/>
                </a:lnTo>
              </a:path>
            </a:pathLst>
          </a:custGeom>
          <a:noFill/>
          <a:ln w="31750" cap="flat" cmpd="sng" algn="ctr">
            <a:solidFill>
              <a:schemeClr val="bg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5" name="Freeform 14"/>
          <p:cNvSpPr/>
          <p:nvPr/>
        </p:nvSpPr>
        <p:spPr bwMode="auto">
          <a:xfrm>
            <a:off x="3619500" y="2122488"/>
            <a:ext cx="0" cy="647700"/>
          </a:xfrm>
          <a:custGeom>
            <a:avLst/>
            <a:gdLst>
              <a:gd name="connsiteX0" fmla="*/ 0 w 0"/>
              <a:gd name="connsiteY0" fmla="*/ 0 h 647700"/>
              <a:gd name="connsiteX1" fmla="*/ 0 w 0"/>
              <a:gd name="connsiteY1" fmla="*/ 647700 h 647700"/>
            </a:gdLst>
            <a:ahLst/>
            <a:cxnLst>
              <a:cxn ang="0">
                <a:pos x="connsiteX0" y="connsiteY0"/>
              </a:cxn>
              <a:cxn ang="0">
                <a:pos x="connsiteX1" y="connsiteY1"/>
              </a:cxn>
            </a:cxnLst>
            <a:rect l="l" t="t" r="r" b="b"/>
            <a:pathLst>
              <a:path h="647700">
                <a:moveTo>
                  <a:pt x="0" y="0"/>
                </a:moveTo>
                <a:lnTo>
                  <a:pt x="0" y="64770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3189737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650631" y="475423"/>
            <a:ext cx="8543108" cy="649993"/>
          </a:xfrm>
        </p:spPr>
        <p:txBody>
          <a:bodyPr/>
          <a:lstStyle/>
          <a:p>
            <a:r>
              <a:rPr lang="en-US" sz="3600" dirty="0">
                <a:solidFill>
                  <a:srgbClr val="FF0000"/>
                </a:solidFill>
                <a:latin typeface="Cambria" panose="02040503050406030204" pitchFamily="18" charset="0"/>
              </a:rPr>
              <a:t>Cancer Cells: Dividing Out of Control</a:t>
            </a:r>
          </a:p>
        </p:txBody>
      </p:sp>
      <p:sp>
        <p:nvSpPr>
          <p:cNvPr id="138243" name="Rectangle 3"/>
          <p:cNvSpPr>
            <a:spLocks noGrp="1" noChangeArrowheads="1"/>
          </p:cNvSpPr>
          <p:nvPr>
            <p:ph idx="1"/>
          </p:nvPr>
        </p:nvSpPr>
        <p:spPr>
          <a:xfrm>
            <a:off x="650631" y="1292469"/>
            <a:ext cx="8179860" cy="4884494"/>
          </a:xfrm>
        </p:spPr>
        <p:txBody>
          <a:bodyPr/>
          <a:lstStyle/>
          <a:p>
            <a:r>
              <a:rPr lang="en-US" b="1" dirty="0">
                <a:latin typeface="Cambria" panose="02040503050406030204" pitchFamily="18" charset="0"/>
              </a:rPr>
              <a:t>For a plant or animal to grow and maintain its tissues normally, it must be able to control the timing of cell division.</a:t>
            </a:r>
          </a:p>
          <a:p>
            <a:r>
              <a:rPr lang="en-US" b="1" dirty="0">
                <a:latin typeface="Cambria" panose="02040503050406030204" pitchFamily="18" charset="0"/>
              </a:rPr>
              <a:t>The sequential events of the cell cycle are directed by a </a:t>
            </a:r>
            <a:r>
              <a:rPr lang="en-US" b="1" dirty="0">
                <a:solidFill>
                  <a:srgbClr val="FF0000"/>
                </a:solidFill>
                <a:latin typeface="Cambria" panose="02040503050406030204" pitchFamily="18" charset="0"/>
              </a:rPr>
              <a:t>cell cycle control system </a:t>
            </a:r>
            <a:r>
              <a:rPr lang="en-US" b="1" dirty="0">
                <a:latin typeface="Cambria" panose="02040503050406030204" pitchFamily="18" charset="0"/>
              </a:rPr>
              <a:t>that consists of specialized proteins within the cell. These proteins </a:t>
            </a:r>
          </a:p>
          <a:p>
            <a:pPr lvl="1"/>
            <a:r>
              <a:rPr lang="en-US" b="1" dirty="0">
                <a:latin typeface="Cambria" panose="02040503050406030204" pitchFamily="18" charset="0"/>
              </a:rPr>
              <a:t>integrate information from the environment and from other body cells and </a:t>
            </a:r>
          </a:p>
          <a:p>
            <a:pPr lvl="1"/>
            <a:r>
              <a:rPr lang="en-US" b="1" dirty="0">
                <a:latin typeface="Cambria" panose="02040503050406030204" pitchFamily="18" charset="0"/>
              </a:rPr>
              <a:t>send “stop” and “go-ahead” signals at certain key points during the cell cycle.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85800" y="447906"/>
            <a:ext cx="8311744" cy="958863"/>
          </a:xfrm>
        </p:spPr>
        <p:txBody>
          <a:bodyPr/>
          <a:lstStyle/>
          <a:p>
            <a:r>
              <a:rPr lang="en-US" sz="4000" dirty="0">
                <a:solidFill>
                  <a:srgbClr val="FF0000"/>
                </a:solidFill>
                <a:latin typeface="Cambria" panose="02040503050406030204" pitchFamily="18" charset="0"/>
              </a:rPr>
              <a:t>What Is Cancer?</a:t>
            </a:r>
          </a:p>
        </p:txBody>
      </p:sp>
      <p:sp>
        <p:nvSpPr>
          <p:cNvPr id="140291" name="Rectangle 3"/>
          <p:cNvSpPr>
            <a:spLocks noGrp="1" noChangeArrowheads="1"/>
          </p:cNvSpPr>
          <p:nvPr>
            <p:ph idx="1"/>
          </p:nvPr>
        </p:nvSpPr>
        <p:spPr>
          <a:xfrm>
            <a:off x="685800" y="1406769"/>
            <a:ext cx="7860324" cy="4770194"/>
          </a:xfrm>
        </p:spPr>
        <p:txBody>
          <a:bodyPr/>
          <a:lstStyle/>
          <a:p>
            <a:r>
              <a:rPr lang="en-US" b="1" dirty="0">
                <a:latin typeface="Cambria" panose="02040503050406030204" pitchFamily="18" charset="0"/>
              </a:rPr>
              <a:t>Cancer is a disease of the cell cycle.</a:t>
            </a:r>
          </a:p>
          <a:p>
            <a:r>
              <a:rPr lang="en-US" b="1" dirty="0">
                <a:latin typeface="Cambria" panose="02040503050406030204" pitchFamily="18" charset="0"/>
              </a:rPr>
              <a:t>Cancer cells</a:t>
            </a:r>
          </a:p>
          <a:p>
            <a:pPr lvl="1"/>
            <a:r>
              <a:rPr lang="en-US" b="1" dirty="0">
                <a:latin typeface="Cambria" panose="02040503050406030204" pitchFamily="18" charset="0"/>
              </a:rPr>
              <a:t>do not respond normally to the cell cycle control system, </a:t>
            </a:r>
          </a:p>
          <a:p>
            <a:pPr lvl="1"/>
            <a:r>
              <a:rPr lang="en-US" b="1" dirty="0">
                <a:latin typeface="Cambria" panose="02040503050406030204" pitchFamily="18" charset="0"/>
              </a:rPr>
              <a:t>divide excessively, and </a:t>
            </a:r>
          </a:p>
          <a:p>
            <a:pPr lvl="1"/>
            <a:r>
              <a:rPr lang="en-US" b="1" dirty="0">
                <a:latin typeface="Cambria" panose="02040503050406030204" pitchFamily="18" charset="0"/>
              </a:rPr>
              <a:t>may invade other tissues of the body.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33045" y="491868"/>
            <a:ext cx="8382083" cy="958863"/>
          </a:xfrm>
        </p:spPr>
        <p:txBody>
          <a:bodyPr/>
          <a:lstStyle/>
          <a:p>
            <a:r>
              <a:rPr lang="en-US" sz="4000">
                <a:solidFill>
                  <a:srgbClr val="FF0000"/>
                </a:solidFill>
                <a:latin typeface="Cambria" panose="02040503050406030204" pitchFamily="18" charset="0"/>
              </a:rPr>
              <a:t>What Is Cancer?</a:t>
            </a:r>
            <a:endParaRPr lang="en-US" sz="4000" dirty="0">
              <a:solidFill>
                <a:srgbClr val="FF0000"/>
              </a:solidFill>
              <a:latin typeface="Cambria" panose="02040503050406030204" pitchFamily="18" charset="0"/>
            </a:endParaRPr>
          </a:p>
        </p:txBody>
      </p:sp>
      <p:sp>
        <p:nvSpPr>
          <p:cNvPr id="140291" name="Rectangle 3"/>
          <p:cNvSpPr>
            <a:spLocks noGrp="1" noChangeArrowheads="1"/>
          </p:cNvSpPr>
          <p:nvPr>
            <p:ph idx="1"/>
          </p:nvPr>
        </p:nvSpPr>
        <p:spPr>
          <a:xfrm>
            <a:off x="633046" y="1450731"/>
            <a:ext cx="7947428" cy="4726232"/>
          </a:xfrm>
        </p:spPr>
        <p:txBody>
          <a:bodyPr/>
          <a:lstStyle/>
          <a:p>
            <a:r>
              <a:rPr lang="en-US" b="1" dirty="0">
                <a:latin typeface="Cambria" panose="02040503050406030204" pitchFamily="18" charset="0"/>
              </a:rPr>
              <a:t>The abnormal behavior of cancer cells begins when </a:t>
            </a:r>
          </a:p>
          <a:p>
            <a:pPr lvl="1"/>
            <a:r>
              <a:rPr lang="en-US" b="1" dirty="0">
                <a:latin typeface="Cambria" panose="02040503050406030204" pitchFamily="18" charset="0"/>
              </a:rPr>
              <a:t>a single cell undergoes genetic changes (mutations</a:t>
            </a:r>
            <a:r>
              <a:rPr lang="zh-CN" altLang="en-US" sz="2000" b="1" dirty="0">
                <a:latin typeface="Cambria" panose="02040503050406030204" pitchFamily="18" charset="0"/>
                <a:ea typeface="楷体" panose="02010609060101010101" pitchFamily="49" charset="-122"/>
              </a:rPr>
              <a:t>（突变）</a:t>
            </a:r>
            <a:r>
              <a:rPr lang="en-US" b="1" dirty="0">
                <a:latin typeface="Cambria" panose="02040503050406030204" pitchFamily="18" charset="0"/>
              </a:rPr>
              <a:t>) in one or more genes that encode for proteins in the cell cycle control system and</a:t>
            </a:r>
          </a:p>
          <a:p>
            <a:pPr lvl="1"/>
            <a:r>
              <a:rPr lang="en-US" b="1" dirty="0">
                <a:latin typeface="Cambria" panose="02040503050406030204" pitchFamily="18" charset="0"/>
              </a:rPr>
              <a:t>these changes cause the cell to grow abnormally.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00892" y="545760"/>
            <a:ext cx="8543108" cy="958863"/>
          </a:xfrm>
        </p:spPr>
        <p:txBody>
          <a:bodyPr/>
          <a:lstStyle/>
          <a:p>
            <a:r>
              <a:rPr lang="en-US" sz="4000" dirty="0">
                <a:solidFill>
                  <a:srgbClr val="FF0000"/>
                </a:solidFill>
                <a:latin typeface="Cambria" panose="02040503050406030204" pitchFamily="18" charset="0"/>
              </a:rPr>
              <a:t>What Is Cancer?</a:t>
            </a:r>
          </a:p>
        </p:txBody>
      </p:sp>
      <p:sp>
        <p:nvSpPr>
          <p:cNvPr id="140291" name="Rectangle 3"/>
          <p:cNvSpPr>
            <a:spLocks noGrp="1" noChangeArrowheads="1"/>
          </p:cNvSpPr>
          <p:nvPr>
            <p:ph idx="1"/>
          </p:nvPr>
        </p:nvSpPr>
        <p:spPr>
          <a:xfrm>
            <a:off x="600892" y="1504623"/>
            <a:ext cx="7857308" cy="4672340"/>
          </a:xfrm>
        </p:spPr>
        <p:txBody>
          <a:bodyPr/>
          <a:lstStyle/>
          <a:p>
            <a:r>
              <a:rPr lang="en-US" sz="2400" b="1" dirty="0">
                <a:latin typeface="Cambria" panose="02040503050406030204" pitchFamily="18" charset="0"/>
              </a:rPr>
              <a:t>Cancer cells can form </a:t>
            </a:r>
            <a:r>
              <a:rPr lang="en-US" sz="2400" b="1" dirty="0">
                <a:solidFill>
                  <a:srgbClr val="FF0000"/>
                </a:solidFill>
                <a:latin typeface="Cambria" panose="02040503050406030204" pitchFamily="18" charset="0"/>
              </a:rPr>
              <a:t>tumors</a:t>
            </a:r>
            <a:r>
              <a:rPr lang="zh-CN" altLang="en-US" sz="2000" b="1" dirty="0">
                <a:solidFill>
                  <a:srgbClr val="FF0000"/>
                </a:solidFill>
                <a:latin typeface="Cambria" panose="02040503050406030204" pitchFamily="18" charset="0"/>
                <a:ea typeface="楷体" panose="02010609060101010101" pitchFamily="49" charset="-122"/>
              </a:rPr>
              <a:t>（肿瘤）</a:t>
            </a:r>
            <a:r>
              <a:rPr lang="en-US" sz="2400" b="1" dirty="0">
                <a:latin typeface="Cambria" panose="02040503050406030204" pitchFamily="18" charset="0"/>
              </a:rPr>
              <a:t>, abnormally growing masses of body cells.</a:t>
            </a:r>
          </a:p>
          <a:p>
            <a:pPr lvl="1"/>
            <a:r>
              <a:rPr lang="en-US" sz="2400" b="1" dirty="0">
                <a:latin typeface="Cambria" panose="02040503050406030204" pitchFamily="18" charset="0"/>
              </a:rPr>
              <a:t>If the abnormal cells remain at the original site, the lump is called a </a:t>
            </a:r>
            <a:r>
              <a:rPr lang="en-US" sz="2400" b="1" dirty="0">
                <a:solidFill>
                  <a:srgbClr val="FF0000"/>
                </a:solidFill>
                <a:latin typeface="Cambria" panose="02040503050406030204" pitchFamily="18" charset="0"/>
              </a:rPr>
              <a:t>benign tumor</a:t>
            </a:r>
            <a:r>
              <a:rPr lang="zh-CN" altLang="en-US" sz="2000" b="1" dirty="0">
                <a:solidFill>
                  <a:srgbClr val="FF0000"/>
                </a:solidFill>
                <a:latin typeface="Cambria" panose="02040503050406030204" pitchFamily="18" charset="0"/>
                <a:ea typeface="楷体" panose="02010609060101010101" pitchFamily="49" charset="-122"/>
              </a:rPr>
              <a:t>（良性肿瘤）</a:t>
            </a:r>
            <a:r>
              <a:rPr lang="en-US" sz="2400" b="1" dirty="0">
                <a:latin typeface="Cambria" panose="02040503050406030204" pitchFamily="18" charset="0"/>
              </a:rPr>
              <a:t>.</a:t>
            </a:r>
          </a:p>
          <a:p>
            <a:pPr lvl="1"/>
            <a:r>
              <a:rPr lang="en-US" sz="2400" b="1" dirty="0">
                <a:solidFill>
                  <a:srgbClr val="FF0000"/>
                </a:solidFill>
                <a:latin typeface="Cambria" panose="02040503050406030204" pitchFamily="18" charset="0"/>
              </a:rPr>
              <a:t>Malignant tumors</a:t>
            </a:r>
            <a:r>
              <a:rPr lang="zh-CN" altLang="en-US" sz="2000" b="1" dirty="0">
                <a:solidFill>
                  <a:srgbClr val="FF0000"/>
                </a:solidFill>
                <a:latin typeface="Cambria" panose="02040503050406030204" pitchFamily="18" charset="0"/>
                <a:ea typeface="楷体" panose="02010609060101010101" pitchFamily="49" charset="-122"/>
              </a:rPr>
              <a:t>（恶性肿瘤）</a:t>
            </a:r>
            <a:r>
              <a:rPr lang="en-US" sz="2000" b="1" dirty="0">
                <a:solidFill>
                  <a:srgbClr val="FF0000"/>
                </a:solidFill>
                <a:latin typeface="Cambria" panose="02040503050406030204" pitchFamily="18" charset="0"/>
              </a:rPr>
              <a:t> </a:t>
            </a:r>
            <a:r>
              <a:rPr lang="en-US" sz="2400" b="1" dirty="0">
                <a:latin typeface="Cambria" panose="02040503050406030204" pitchFamily="18" charset="0"/>
              </a:rPr>
              <a:t>can spread into neighboring tissues and other parts of the body, forming new tumors, and can interrupt organ function.</a:t>
            </a:r>
          </a:p>
          <a:p>
            <a:pPr lvl="2"/>
            <a:r>
              <a:rPr lang="en-US" b="1" dirty="0">
                <a:latin typeface="Cambria" panose="02040503050406030204" pitchFamily="18" charset="0"/>
              </a:rPr>
              <a:t>A malignant tumor is commonly-called </a:t>
            </a:r>
            <a:r>
              <a:rPr lang="en-US" b="1" dirty="0">
                <a:solidFill>
                  <a:srgbClr val="FF0000"/>
                </a:solidFill>
                <a:latin typeface="Cambria" panose="02040503050406030204" pitchFamily="18" charset="0"/>
              </a:rPr>
              <a:t>cancer</a:t>
            </a:r>
            <a:r>
              <a:rPr lang="en-US" b="1" dirty="0">
                <a:latin typeface="Cambria" panose="02040503050406030204" pitchFamily="18" charset="0"/>
              </a:rPr>
              <a:t>. </a:t>
            </a:r>
          </a:p>
          <a:p>
            <a:pPr lvl="2"/>
            <a:r>
              <a:rPr lang="en-US" b="1" dirty="0">
                <a:latin typeface="Cambria" panose="02040503050406030204" pitchFamily="18" charset="0"/>
              </a:rPr>
              <a:t>The spread of cancer cells beyond their original site is called </a:t>
            </a:r>
            <a:r>
              <a:rPr lang="en-US" b="1" dirty="0">
                <a:solidFill>
                  <a:srgbClr val="FF0000"/>
                </a:solidFill>
                <a:latin typeface="Cambria" panose="02040503050406030204" pitchFamily="18" charset="0"/>
              </a:rPr>
              <a:t>metastasis</a:t>
            </a:r>
            <a:r>
              <a:rPr lang="zh-CN" altLang="en-US" sz="2000" b="1" dirty="0">
                <a:solidFill>
                  <a:srgbClr val="FF0000"/>
                </a:solidFill>
                <a:latin typeface="Cambria" panose="02040503050406030204" pitchFamily="18" charset="0"/>
                <a:ea typeface="楷体" panose="02010609060101010101" pitchFamily="49" charset="-122"/>
              </a:rPr>
              <a:t>（转移）</a:t>
            </a:r>
            <a:r>
              <a:rPr lang="en-US" b="1" dirty="0">
                <a:solidFill>
                  <a:srgbClr val="FF0000"/>
                </a:solidFill>
                <a:latin typeface="Cambria" panose="02040503050406030204" pitchFamily="18" charset="0"/>
              </a:rPr>
              <a:t>.</a:t>
            </a:r>
          </a:p>
        </p:txBody>
      </p:sp>
      <p:sp>
        <p:nvSpPr>
          <p:cNvPr id="2" name="TextBox 1"/>
          <p:cNvSpPr txBox="1"/>
          <p:nvPr/>
        </p:nvSpPr>
        <p:spPr>
          <a:xfrm>
            <a:off x="316079" y="6176963"/>
            <a:ext cx="8706230" cy="369332"/>
          </a:xfrm>
          <a:prstGeom prst="rect">
            <a:avLst/>
          </a:prstGeom>
          <a:noFill/>
        </p:spPr>
        <p:txBody>
          <a:bodyPr wrap="none" rtlCol="0">
            <a:spAutoFit/>
          </a:bodyPr>
          <a:lstStyle/>
          <a:p>
            <a:r>
              <a:rPr lang="en-US" sz="1800" dirty="0">
                <a:solidFill>
                  <a:srgbClr val="FF0000"/>
                </a:solidFill>
              </a:rPr>
              <a:t>Mal = bad or evil (malignant: type of tumor that migrates away from its site of origin)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572768"/>
            <a:ext cx="8546592" cy="3712464"/>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8.9</a:t>
            </a:r>
          </a:p>
        </p:txBody>
      </p:sp>
      <p:sp>
        <p:nvSpPr>
          <p:cNvPr id="2" name="TextBox 1"/>
          <p:cNvSpPr txBox="1"/>
          <p:nvPr/>
        </p:nvSpPr>
        <p:spPr>
          <a:xfrm>
            <a:off x="250372" y="4142692"/>
            <a:ext cx="2381806"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A tumor grows from</a:t>
            </a:r>
          </a:p>
          <a:p>
            <a:pPr eaLnBrk="0" hangingPunct="0"/>
            <a:r>
              <a:rPr lang="en-US" sz="1800" b="1" dirty="0">
                <a:solidFill>
                  <a:srgbClr val="000000"/>
                </a:solidFill>
                <a:latin typeface="Arial" pitchFamily="34" charset="0"/>
                <a:ea typeface="ＭＳ Ｐゴシック" charset="0"/>
                <a:cs typeface="Arial" pitchFamily="34" charset="0"/>
              </a:rPr>
              <a:t>a single cancer cell.</a:t>
            </a:r>
          </a:p>
        </p:txBody>
      </p:sp>
      <p:sp>
        <p:nvSpPr>
          <p:cNvPr id="5" name="TextBox 4"/>
          <p:cNvSpPr txBox="1"/>
          <p:nvPr/>
        </p:nvSpPr>
        <p:spPr>
          <a:xfrm>
            <a:off x="1626730" y="2571066"/>
            <a:ext cx="885692"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Tumor</a:t>
            </a:r>
          </a:p>
        </p:txBody>
      </p:sp>
      <p:sp>
        <p:nvSpPr>
          <p:cNvPr id="6" name="TextBox 5"/>
          <p:cNvSpPr txBox="1"/>
          <p:nvPr/>
        </p:nvSpPr>
        <p:spPr>
          <a:xfrm>
            <a:off x="1612441" y="3395659"/>
            <a:ext cx="1261884"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Glandular</a:t>
            </a:r>
          </a:p>
          <a:p>
            <a:pPr eaLnBrk="0" hangingPunct="0"/>
            <a:r>
              <a:rPr lang="en-US" sz="1800" b="1" dirty="0">
                <a:solidFill>
                  <a:srgbClr val="000000"/>
                </a:solidFill>
                <a:latin typeface="Arial" pitchFamily="34" charset="0"/>
                <a:ea typeface="ＭＳ Ｐゴシック" charset="0"/>
                <a:cs typeface="Arial" pitchFamily="34" charset="0"/>
              </a:rPr>
              <a:t>tissue</a:t>
            </a:r>
          </a:p>
        </p:txBody>
      </p:sp>
      <p:sp>
        <p:nvSpPr>
          <p:cNvPr id="7" name="TextBox 6"/>
          <p:cNvSpPr txBox="1"/>
          <p:nvPr/>
        </p:nvSpPr>
        <p:spPr>
          <a:xfrm>
            <a:off x="3017937" y="4150164"/>
            <a:ext cx="2339102"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Cancer cells invade</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neighboring tissue.</a:t>
            </a:r>
          </a:p>
        </p:txBody>
      </p:sp>
      <p:sp>
        <p:nvSpPr>
          <p:cNvPr id="8" name="TextBox 7"/>
          <p:cNvSpPr txBox="1"/>
          <p:nvPr/>
        </p:nvSpPr>
        <p:spPr>
          <a:xfrm>
            <a:off x="5893712" y="4148053"/>
            <a:ext cx="2864887" cy="1138773"/>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Metastasis: Cancer cells</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spread through lymph</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and blood vessels to</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other parts of the body.</a:t>
            </a:r>
          </a:p>
        </p:txBody>
      </p:sp>
      <p:sp>
        <p:nvSpPr>
          <p:cNvPr id="9" name="TextBox 8"/>
          <p:cNvSpPr txBox="1"/>
          <p:nvPr/>
        </p:nvSpPr>
        <p:spPr>
          <a:xfrm>
            <a:off x="7874326" y="2741708"/>
            <a:ext cx="889987"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Blood</a:t>
            </a:r>
          </a:p>
          <a:p>
            <a:pPr eaLnBrk="0" hangingPunct="0"/>
            <a:r>
              <a:rPr lang="en-US" sz="1800" b="1" dirty="0">
                <a:solidFill>
                  <a:srgbClr val="000000"/>
                </a:solidFill>
                <a:latin typeface="Arial" pitchFamily="34" charset="0"/>
                <a:ea typeface="ＭＳ Ｐゴシック" charset="0"/>
                <a:cs typeface="Arial" pitchFamily="34" charset="0"/>
              </a:rPr>
              <a:t>vessel</a:t>
            </a:r>
          </a:p>
        </p:txBody>
      </p:sp>
      <p:sp>
        <p:nvSpPr>
          <p:cNvPr id="10" name="TextBox 9"/>
          <p:cNvSpPr txBox="1"/>
          <p:nvPr/>
        </p:nvSpPr>
        <p:spPr>
          <a:xfrm>
            <a:off x="7874326" y="1513671"/>
            <a:ext cx="1230337" cy="954107"/>
          </a:xfrm>
          <a:prstGeom prst="rect">
            <a:avLst/>
          </a:prstGeom>
          <a:noFill/>
        </p:spPr>
        <p:txBody>
          <a:bodyPr wrap="squar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Lymph</a:t>
            </a:r>
          </a:p>
          <a:p>
            <a:pPr eaLnBrk="0" hangingPunct="0"/>
            <a:r>
              <a:rPr lang="zh-CN" altLang="en-US" sz="2000" b="1" dirty="0">
                <a:solidFill>
                  <a:srgbClr val="000000"/>
                </a:solidFill>
                <a:latin typeface="楷体" panose="02010609060101010101" pitchFamily="49" charset="-122"/>
                <a:ea typeface="楷体" panose="02010609060101010101" pitchFamily="49" charset="-122"/>
                <a:cs typeface="Arial" pitchFamily="34" charset="0"/>
              </a:rPr>
              <a:t>（淋巴）</a:t>
            </a:r>
            <a:endParaRPr lang="en-US" sz="1800" b="1" dirty="0">
              <a:solidFill>
                <a:srgbClr val="000000"/>
              </a:solidFill>
              <a:latin typeface="Arial" pitchFamily="34" charset="0"/>
              <a:ea typeface="ＭＳ Ｐゴシック" charset="0"/>
              <a:cs typeface="Arial" pitchFamily="34" charset="0"/>
            </a:endParaRPr>
          </a:p>
          <a:p>
            <a:pPr eaLnBrk="0" hangingPunct="0"/>
            <a:r>
              <a:rPr lang="en-US" sz="1800" b="1" dirty="0">
                <a:solidFill>
                  <a:srgbClr val="000000"/>
                </a:solidFill>
                <a:latin typeface="Arial" pitchFamily="34" charset="0"/>
                <a:ea typeface="ＭＳ Ｐゴシック" charset="0"/>
                <a:cs typeface="Arial" pitchFamily="34" charset="0"/>
              </a:rPr>
              <a:t>vessels</a:t>
            </a:r>
          </a:p>
        </p:txBody>
      </p:sp>
      <p:sp>
        <p:nvSpPr>
          <p:cNvPr id="4" name="Freeform 3"/>
          <p:cNvSpPr/>
          <p:nvPr/>
        </p:nvSpPr>
        <p:spPr bwMode="auto">
          <a:xfrm>
            <a:off x="7362825" y="2936875"/>
            <a:ext cx="581025" cy="0"/>
          </a:xfrm>
          <a:custGeom>
            <a:avLst/>
            <a:gdLst>
              <a:gd name="connsiteX0" fmla="*/ 0 w 581025"/>
              <a:gd name="connsiteY0" fmla="*/ 0 h 0"/>
              <a:gd name="connsiteX1" fmla="*/ 581025 w 581025"/>
              <a:gd name="connsiteY1" fmla="*/ 0 h 0"/>
            </a:gdLst>
            <a:ahLst/>
            <a:cxnLst>
              <a:cxn ang="0">
                <a:pos x="connsiteX0" y="connsiteY0"/>
              </a:cxn>
              <a:cxn ang="0">
                <a:pos x="connsiteX1" y="connsiteY1"/>
              </a:cxn>
            </a:cxnLst>
            <a:rect l="l" t="t" r="r" b="b"/>
            <a:pathLst>
              <a:path w="581025">
                <a:moveTo>
                  <a:pt x="0" y="0"/>
                </a:moveTo>
                <a:lnTo>
                  <a:pt x="581025"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1" name="Freeform 10"/>
          <p:cNvSpPr/>
          <p:nvPr/>
        </p:nvSpPr>
        <p:spPr bwMode="auto">
          <a:xfrm>
            <a:off x="7532686" y="1990725"/>
            <a:ext cx="411164" cy="139700"/>
          </a:xfrm>
          <a:custGeom>
            <a:avLst/>
            <a:gdLst>
              <a:gd name="connsiteX0" fmla="*/ 0 w 393700"/>
              <a:gd name="connsiteY0" fmla="*/ 0 h 139700"/>
              <a:gd name="connsiteX1" fmla="*/ 393700 w 393700"/>
              <a:gd name="connsiteY1" fmla="*/ 6350 h 139700"/>
              <a:gd name="connsiteX2" fmla="*/ 130175 w 393700"/>
              <a:gd name="connsiteY2" fmla="*/ 139700 h 139700"/>
            </a:gdLst>
            <a:ahLst/>
            <a:cxnLst>
              <a:cxn ang="0">
                <a:pos x="connsiteX0" y="connsiteY0"/>
              </a:cxn>
              <a:cxn ang="0">
                <a:pos x="connsiteX1" y="connsiteY1"/>
              </a:cxn>
              <a:cxn ang="0">
                <a:pos x="connsiteX2" y="connsiteY2"/>
              </a:cxn>
            </a:cxnLst>
            <a:rect l="l" t="t" r="r" b="b"/>
            <a:pathLst>
              <a:path w="393700" h="139700">
                <a:moveTo>
                  <a:pt x="0" y="0"/>
                </a:moveTo>
                <a:lnTo>
                  <a:pt x="393700" y="6350"/>
                </a:lnTo>
                <a:lnTo>
                  <a:pt x="130175" y="139700"/>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2" name="Freeform 11"/>
          <p:cNvSpPr/>
          <p:nvPr/>
        </p:nvSpPr>
        <p:spPr bwMode="auto">
          <a:xfrm>
            <a:off x="1327150" y="2768600"/>
            <a:ext cx="381000" cy="0"/>
          </a:xfrm>
          <a:custGeom>
            <a:avLst/>
            <a:gdLst>
              <a:gd name="connsiteX0" fmla="*/ 0 w 381000"/>
              <a:gd name="connsiteY0" fmla="*/ 0 h 0"/>
              <a:gd name="connsiteX1" fmla="*/ 381000 w 381000"/>
              <a:gd name="connsiteY1" fmla="*/ 0 h 0"/>
            </a:gdLst>
            <a:ahLst/>
            <a:cxnLst>
              <a:cxn ang="0">
                <a:pos x="connsiteX0" y="connsiteY0"/>
              </a:cxn>
              <a:cxn ang="0">
                <a:pos x="connsiteX1" y="connsiteY1"/>
              </a:cxn>
            </a:cxnLst>
            <a:rect l="l" t="t" r="r" b="b"/>
            <a:pathLst>
              <a:path w="381000">
                <a:moveTo>
                  <a:pt x="0" y="0"/>
                </a:moveTo>
                <a:lnTo>
                  <a:pt x="381000" y="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Freeform 12"/>
          <p:cNvSpPr/>
          <p:nvPr/>
        </p:nvSpPr>
        <p:spPr bwMode="auto">
          <a:xfrm>
            <a:off x="1276354" y="3465514"/>
            <a:ext cx="390522" cy="161102"/>
          </a:xfrm>
          <a:custGeom>
            <a:avLst/>
            <a:gdLst>
              <a:gd name="connsiteX0" fmla="*/ 88900 w 438150"/>
              <a:gd name="connsiteY0" fmla="*/ 0 h 158750"/>
              <a:gd name="connsiteX1" fmla="*/ 409575 w 438150"/>
              <a:gd name="connsiteY1" fmla="*/ 136525 h 158750"/>
              <a:gd name="connsiteX2" fmla="*/ 438150 w 438150"/>
              <a:gd name="connsiteY2" fmla="*/ 149225 h 158750"/>
              <a:gd name="connsiteX3" fmla="*/ 0 w 438150"/>
              <a:gd name="connsiteY3" fmla="*/ 158750 h 158750"/>
              <a:gd name="connsiteX0" fmla="*/ 62908 w 438150"/>
              <a:gd name="connsiteY0" fmla="*/ 0 h 152400"/>
              <a:gd name="connsiteX1" fmla="*/ 409575 w 438150"/>
              <a:gd name="connsiteY1" fmla="*/ 130175 h 152400"/>
              <a:gd name="connsiteX2" fmla="*/ 438150 w 438150"/>
              <a:gd name="connsiteY2" fmla="*/ 142875 h 152400"/>
              <a:gd name="connsiteX3" fmla="*/ 0 w 438150"/>
              <a:gd name="connsiteY3" fmla="*/ 152400 h 152400"/>
              <a:gd name="connsiteX0" fmla="*/ 87616 w 462858"/>
              <a:gd name="connsiteY0" fmla="*/ 0 h 152400"/>
              <a:gd name="connsiteX1" fmla="*/ 434283 w 462858"/>
              <a:gd name="connsiteY1" fmla="*/ 130175 h 152400"/>
              <a:gd name="connsiteX2" fmla="*/ 462858 w 462858"/>
              <a:gd name="connsiteY2" fmla="*/ 142875 h 152400"/>
              <a:gd name="connsiteX3" fmla="*/ 0 w 462858"/>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462858" h="152400">
                <a:moveTo>
                  <a:pt x="87616" y="0"/>
                </a:moveTo>
                <a:lnTo>
                  <a:pt x="434283" y="130175"/>
                </a:lnTo>
                <a:lnTo>
                  <a:pt x="462858" y="142875"/>
                </a:lnTo>
                <a:lnTo>
                  <a:pt x="0" y="152400"/>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3189737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518745" y="281354"/>
            <a:ext cx="8311745" cy="810031"/>
          </a:xfrm>
        </p:spPr>
        <p:txBody>
          <a:bodyPr/>
          <a:lstStyle/>
          <a:p>
            <a:r>
              <a:rPr lang="en-US" sz="4000" dirty="0">
                <a:solidFill>
                  <a:srgbClr val="FF0000"/>
                </a:solidFill>
                <a:latin typeface="Cambria" panose="02040503050406030204" pitchFamily="18" charset="0"/>
              </a:rPr>
              <a:t>Cancer Treatment</a:t>
            </a:r>
          </a:p>
        </p:txBody>
      </p:sp>
      <p:sp>
        <p:nvSpPr>
          <p:cNvPr id="146435" name="Rectangle 3"/>
          <p:cNvSpPr>
            <a:spLocks noGrp="1" noChangeArrowheads="1"/>
          </p:cNvSpPr>
          <p:nvPr>
            <p:ph idx="1"/>
          </p:nvPr>
        </p:nvSpPr>
        <p:spPr>
          <a:xfrm>
            <a:off x="518745" y="1266091"/>
            <a:ext cx="8044963" cy="4910871"/>
          </a:xfrm>
        </p:spPr>
        <p:txBody>
          <a:bodyPr/>
          <a:lstStyle/>
          <a:p>
            <a:r>
              <a:rPr lang="en-US" sz="2400" b="1" dirty="0">
                <a:latin typeface="Cambria" panose="02040503050406030204" pitchFamily="18" charset="0"/>
              </a:rPr>
              <a:t>There are three main types of cancer treatment. </a:t>
            </a:r>
          </a:p>
          <a:p>
            <a:pPr marL="971550" lvl="1" indent="-514350">
              <a:buFont typeface="+mj-lt"/>
              <a:buAutoNum type="arabicPeriod"/>
              <a:tabLst>
                <a:tab pos="1033463" algn="l"/>
              </a:tabLst>
            </a:pPr>
            <a:r>
              <a:rPr lang="en-US" sz="2800" b="1" dirty="0">
                <a:solidFill>
                  <a:srgbClr val="FF0000"/>
                </a:solidFill>
                <a:latin typeface="Cambria" panose="02040503050406030204" pitchFamily="18" charset="0"/>
              </a:rPr>
              <a:t>Surgery</a:t>
            </a:r>
            <a:r>
              <a:rPr lang="en-US" sz="2400" b="1" dirty="0">
                <a:latin typeface="Cambria" panose="02040503050406030204" pitchFamily="18" charset="0"/>
              </a:rPr>
              <a:t> to remove a tumor is usually the first step. </a:t>
            </a:r>
          </a:p>
          <a:p>
            <a:pPr marL="971550" lvl="1" indent="-514350">
              <a:buFont typeface="+mj-lt"/>
              <a:buAutoNum type="arabicPeriod"/>
              <a:tabLst>
                <a:tab pos="1033463" algn="l"/>
              </a:tabLst>
            </a:pPr>
            <a:r>
              <a:rPr lang="en-US" sz="2400" b="1" dirty="0">
                <a:latin typeface="Cambria" panose="02040503050406030204" pitchFamily="18" charset="0"/>
              </a:rPr>
              <a:t>In </a:t>
            </a:r>
            <a:r>
              <a:rPr lang="en-US" sz="2800" b="1" dirty="0">
                <a:solidFill>
                  <a:srgbClr val="FF0000"/>
                </a:solidFill>
                <a:latin typeface="Cambria" panose="02040503050406030204" pitchFamily="18" charset="0"/>
              </a:rPr>
              <a:t>radiation therapy</a:t>
            </a:r>
            <a:r>
              <a:rPr lang="en-US" sz="2400" b="1" dirty="0">
                <a:latin typeface="Cambria" panose="02040503050406030204" pitchFamily="18" charset="0"/>
              </a:rPr>
              <a:t>, parts of the body that have cancerous tumors are exposed to concentrated beams of high-energy radiation, which often harm cancer cells more than normal cells. Radiation therapy is often effective against malignant tumors that have not yet spread. </a:t>
            </a:r>
          </a:p>
          <a:p>
            <a:pPr marL="971550" lvl="1" indent="-514350">
              <a:buFont typeface="+mj-lt"/>
              <a:buAutoNum type="arabicPeriod"/>
              <a:tabLst>
                <a:tab pos="1089025" algn="l"/>
              </a:tabLst>
            </a:pPr>
            <a:r>
              <a:rPr lang="en-US" sz="2800" b="1" dirty="0">
                <a:solidFill>
                  <a:srgbClr val="FF0000"/>
                </a:solidFill>
                <a:latin typeface="Cambria" panose="02040503050406030204" pitchFamily="18" charset="0"/>
              </a:rPr>
              <a:t>Chemotherapy</a:t>
            </a:r>
            <a:r>
              <a:rPr lang="en-US" sz="2400" b="1" dirty="0">
                <a:latin typeface="Cambria" panose="02040503050406030204" pitchFamily="18" charset="0"/>
              </a:rPr>
              <a:t>, the use of drugs to disrupt cell </a:t>
            </a:r>
            <a:br>
              <a:rPr lang="en-US" sz="2400" b="1" dirty="0">
                <a:latin typeface="Cambria" panose="02040503050406030204" pitchFamily="18" charset="0"/>
              </a:rPr>
            </a:br>
            <a:r>
              <a:rPr lang="en-US" sz="2400" b="1" dirty="0">
                <a:latin typeface="Cambria" panose="02040503050406030204" pitchFamily="18" charset="0"/>
              </a:rPr>
              <a:t>division, is used to treat widespread or metastatic </a:t>
            </a:r>
            <a:r>
              <a:rPr lang="en-US" b="1" dirty="0">
                <a:latin typeface="Cambria" panose="02040503050406030204" pitchFamily="18" charset="0"/>
              </a:rPr>
              <a:t>tumors.</a:t>
            </a:r>
          </a:p>
        </p:txBody>
      </p:sp>
      <p:pic>
        <p:nvPicPr>
          <p:cNvPr id="1028" name="Picture 4" descr="Image result for tax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19" y="3990511"/>
            <a:ext cx="3048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39932" y="6276512"/>
            <a:ext cx="1843774" cy="461665"/>
          </a:xfrm>
          <a:prstGeom prst="rect">
            <a:avLst/>
          </a:prstGeom>
          <a:noFill/>
        </p:spPr>
        <p:txBody>
          <a:bodyPr wrap="none" rtlCol="0">
            <a:spAutoFit/>
          </a:bodyPr>
          <a:lstStyle/>
          <a:p>
            <a:r>
              <a:rPr lang="en-US" b="1" dirty="0">
                <a:solidFill>
                  <a:srgbClr val="FF0000"/>
                </a:solidFill>
              </a:rPr>
              <a:t>Pacific yew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028"/>
                                        </p:tgtEl>
                                      </p:cBhvr>
                                    </p:animEffect>
                                    <p:set>
                                      <p:cBhvr>
                                        <p:cTn id="13" dur="1" fill="hold">
                                          <p:stCondLst>
                                            <p:cond delay="499"/>
                                          </p:stCondLst>
                                        </p:cTn>
                                        <p:tgtEl>
                                          <p:spTgt spid="1028"/>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580291" y="431461"/>
            <a:ext cx="8364499" cy="958863"/>
          </a:xfrm>
        </p:spPr>
        <p:txBody>
          <a:bodyPr/>
          <a:lstStyle/>
          <a:p>
            <a:r>
              <a:rPr lang="en-US" sz="4000" dirty="0">
                <a:solidFill>
                  <a:srgbClr val="FF0000"/>
                </a:solidFill>
                <a:latin typeface="Cambria" panose="02040503050406030204" pitchFamily="18" charset="0"/>
              </a:rPr>
              <a:t>Cancer Prevention and Survival</a:t>
            </a:r>
          </a:p>
        </p:txBody>
      </p:sp>
      <p:sp>
        <p:nvSpPr>
          <p:cNvPr id="148483" name="Rectangle 3"/>
          <p:cNvSpPr>
            <a:spLocks noGrp="1" noChangeArrowheads="1"/>
          </p:cNvSpPr>
          <p:nvPr>
            <p:ph idx="1"/>
          </p:nvPr>
        </p:nvSpPr>
        <p:spPr>
          <a:xfrm>
            <a:off x="580291" y="1390323"/>
            <a:ext cx="8250200" cy="4786639"/>
          </a:xfrm>
        </p:spPr>
        <p:txBody>
          <a:bodyPr/>
          <a:lstStyle/>
          <a:p>
            <a:r>
              <a:rPr lang="en-US" sz="2400" b="1" dirty="0">
                <a:latin typeface="Cambria" panose="02040503050406030204" pitchFamily="18" charset="0"/>
              </a:rPr>
              <a:t>Although cancer can strike anyone, there are certain lifestyle changes you can make to reduce your chances of developing cancer or increase your chances of surviving it. These include</a:t>
            </a:r>
          </a:p>
          <a:p>
            <a:pPr lvl="1"/>
            <a:r>
              <a:rPr lang="en-US" sz="2400" b="1" dirty="0">
                <a:latin typeface="Cambria" panose="02040503050406030204" pitchFamily="18" charset="0"/>
              </a:rPr>
              <a:t>not smoking,</a:t>
            </a:r>
          </a:p>
          <a:p>
            <a:pPr lvl="1"/>
            <a:r>
              <a:rPr lang="en-US" sz="2400" b="1" dirty="0">
                <a:latin typeface="Cambria" panose="02040503050406030204" pitchFamily="18" charset="0"/>
              </a:rPr>
              <a:t>exercising adequately,</a:t>
            </a:r>
          </a:p>
          <a:p>
            <a:pPr lvl="1"/>
            <a:r>
              <a:rPr lang="en-US" sz="2400" b="1" dirty="0">
                <a:latin typeface="Cambria" panose="02040503050406030204" pitchFamily="18" charset="0"/>
              </a:rPr>
              <a:t>avoiding exposure to the sun,</a:t>
            </a:r>
          </a:p>
          <a:p>
            <a:pPr lvl="1"/>
            <a:r>
              <a:rPr lang="en-US" sz="2400" b="1" dirty="0">
                <a:latin typeface="Cambria" panose="02040503050406030204" pitchFamily="18" charset="0"/>
              </a:rPr>
              <a:t>eating a high-fiber, low-fat diet,</a:t>
            </a:r>
          </a:p>
          <a:p>
            <a:pPr lvl="1"/>
            <a:r>
              <a:rPr lang="en-US" sz="2400" b="1" dirty="0">
                <a:latin typeface="Cambria" panose="02040503050406030204" pitchFamily="18" charset="0"/>
              </a:rPr>
              <a:t>performing self-exams, and</a:t>
            </a:r>
          </a:p>
          <a:p>
            <a:pPr lvl="1"/>
            <a:r>
              <a:rPr lang="en-US" sz="2400" b="1" dirty="0">
                <a:latin typeface="Cambria" panose="02040503050406030204" pitchFamily="18" charset="0"/>
              </a:rPr>
              <a:t>regularly visiting a doctor to identify tumors early.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rPr>
              <a:t>Video: Sea Urchin</a:t>
            </a:r>
            <a:r>
              <a:rPr lang="en-US" sz="2000" dirty="0">
                <a:latin typeface="Cambria" panose="02040503050406030204" pitchFamily="18" charset="0"/>
                <a:ea typeface="楷体" panose="02010609060101010101" pitchFamily="49" charset="-122"/>
              </a:rPr>
              <a:t>（</a:t>
            </a:r>
            <a:r>
              <a:rPr lang="zh-CN" altLang="en-US" sz="2000" dirty="0">
                <a:latin typeface="Cambria" panose="02040503050406030204" pitchFamily="18" charset="0"/>
                <a:ea typeface="楷体" panose="02010609060101010101" pitchFamily="49" charset="-122"/>
              </a:rPr>
              <a:t>海胆</a:t>
            </a:r>
            <a:r>
              <a:rPr lang="en-US" sz="2000" dirty="0">
                <a:latin typeface="Cambria" panose="02040503050406030204" pitchFamily="18" charset="0"/>
                <a:ea typeface="楷体" panose="02010609060101010101" pitchFamily="49" charset="-122"/>
              </a:rPr>
              <a:t>）</a:t>
            </a:r>
            <a:r>
              <a:rPr lang="en-US" dirty="0">
                <a:latin typeface="Cambria" panose="02040503050406030204" pitchFamily="18" charset="0"/>
              </a:rPr>
              <a:t> (time lapse)</a:t>
            </a:r>
          </a:p>
        </p:txBody>
      </p:sp>
      <p:sp>
        <p:nvSpPr>
          <p:cNvPr id="3" name="Footer Placeholder 2"/>
          <p:cNvSpPr>
            <a:spLocks noGrp="1"/>
          </p:cNvSpPr>
          <p:nvPr>
            <p:ph type="ftr" sz="quarter" idx="11"/>
          </p:nvPr>
        </p:nvSpPr>
        <p:spPr/>
        <p:txBody>
          <a:bodyPr/>
          <a:lstStyle/>
          <a:p>
            <a:r>
              <a:rPr lang="en-US"/>
              <a:t>© 2016 Pearson Education, Inc.</a:t>
            </a:r>
          </a:p>
        </p:txBody>
      </p:sp>
      <p:pic>
        <p:nvPicPr>
          <p:cNvPr id="4" name="08_01SeaUrchinTimeLapse_SV.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5600" y="2303756"/>
            <a:ext cx="3352800" cy="2286000"/>
          </a:xfrm>
          <a:prstGeom prst="rect">
            <a:avLst/>
          </a:prstGeom>
        </p:spPr>
      </p:pic>
    </p:spTree>
    <p:extLst>
      <p:ext uri="{BB962C8B-B14F-4D97-AF65-F5344CB8AC3E}">
        <p14:creationId xmlns:p14="http://schemas.microsoft.com/office/powerpoint/2010/main" val="41888382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606" y="336709"/>
            <a:ext cx="8543108" cy="958863"/>
          </a:xfrm>
        </p:spPr>
        <p:txBody>
          <a:bodyPr/>
          <a:lstStyle/>
          <a:p>
            <a:pPr algn="ctr"/>
            <a:r>
              <a:rPr lang="en-US" sz="3600" dirty="0">
                <a:solidFill>
                  <a:srgbClr val="C39150"/>
                </a:solidFill>
              </a:rPr>
              <a:t>Cancer vaccine</a:t>
            </a:r>
            <a:br>
              <a:rPr lang="en-US" sz="3600" dirty="0">
                <a:solidFill>
                  <a:srgbClr val="C39150"/>
                </a:solidFill>
              </a:rPr>
            </a:br>
            <a:r>
              <a:rPr lang="en-US" sz="3600" dirty="0">
                <a:solidFill>
                  <a:srgbClr val="C39150"/>
                </a:solidFill>
              </a:rPr>
              <a:t/>
            </a:r>
            <a:br>
              <a:rPr lang="en-US" sz="3600" dirty="0">
                <a:solidFill>
                  <a:srgbClr val="C39150"/>
                </a:solidFill>
              </a:rPr>
            </a:br>
            <a:endParaRPr lang="en-US" sz="3600" dirty="0">
              <a:solidFill>
                <a:srgbClr val="C39150"/>
              </a:solidFill>
            </a:endParaRPr>
          </a:p>
        </p:txBody>
      </p:sp>
      <p:sp>
        <p:nvSpPr>
          <p:cNvPr id="3" name="Content Placeholder 2"/>
          <p:cNvSpPr>
            <a:spLocks noGrp="1"/>
          </p:cNvSpPr>
          <p:nvPr>
            <p:ph idx="1"/>
          </p:nvPr>
        </p:nvSpPr>
        <p:spPr/>
        <p:txBody>
          <a:bodyPr/>
          <a:lstStyle/>
          <a:p>
            <a:r>
              <a:rPr lang="en-US" sz="2400" b="1" dirty="0">
                <a:solidFill>
                  <a:srgbClr val="C39150"/>
                </a:solidFill>
                <a:latin typeface="Cambria" panose="02040503050406030204" pitchFamily="18" charset="0"/>
              </a:rPr>
              <a:t>A cancer vaccine</a:t>
            </a:r>
            <a:r>
              <a:rPr lang="en-US" sz="2400" b="1" dirty="0">
                <a:latin typeface="Cambria" panose="02040503050406030204" pitchFamily="18" charset="0"/>
              </a:rPr>
              <a:t> is a vaccine that either treats existing cancer or prevents development of a cancer. Vaccines that treat existing cancer are known as therapeutic cancer vaccines.</a:t>
            </a:r>
          </a:p>
          <a:p>
            <a:r>
              <a:rPr lang="en-US" sz="2400" b="1" dirty="0">
                <a:solidFill>
                  <a:srgbClr val="C39150"/>
                </a:solidFill>
                <a:latin typeface="Cambria" panose="02040503050406030204" pitchFamily="18" charset="0"/>
              </a:rPr>
              <a:t>Human papilloma virus (HPV) vaccines (</a:t>
            </a:r>
            <a:r>
              <a:rPr lang="zh-CN" altLang="en-US" sz="2400" b="1" dirty="0">
                <a:solidFill>
                  <a:srgbClr val="C39150"/>
                </a:solidFill>
                <a:latin typeface="Cambria" panose="02040503050406030204" pitchFamily="18" charset="0"/>
              </a:rPr>
              <a:t>人乳头状瘤病毒</a:t>
            </a:r>
            <a:r>
              <a:rPr lang="en-US" altLang="zh-CN" sz="2400" b="1" dirty="0">
                <a:solidFill>
                  <a:srgbClr val="C39150"/>
                </a:solidFill>
                <a:latin typeface="Cambria" panose="02040503050406030204" pitchFamily="18" charset="0"/>
              </a:rPr>
              <a:t>) </a:t>
            </a:r>
            <a:r>
              <a:rPr lang="en-US" sz="2400" b="1" dirty="0">
                <a:latin typeface="Cambria" panose="02040503050406030204" pitchFamily="18" charset="0"/>
              </a:rPr>
              <a:t>are vaccines that prevent infection by certain types of human papillomavirus. Available vaccines protect against either two, four, or nine types of HPV. All vaccines protect against at least HPV type 16 and 18 that cause the greatest risk of cervical cancer (</a:t>
            </a:r>
            <a:r>
              <a:rPr lang="zh-CN" altLang="en-US" sz="2400" b="1" dirty="0">
                <a:latin typeface="Cambria" panose="02040503050406030204" pitchFamily="18" charset="0"/>
              </a:rPr>
              <a:t>宫颈癌</a:t>
            </a:r>
            <a:r>
              <a:rPr lang="en-US" altLang="zh-CN" sz="2400" b="1" dirty="0">
                <a:latin typeface="Cambria" panose="02040503050406030204" pitchFamily="18" charset="0"/>
              </a:rPr>
              <a:t>). </a:t>
            </a:r>
            <a:r>
              <a:rPr lang="en-US" sz="2400" b="1" dirty="0">
                <a:latin typeface="Cambria" panose="02040503050406030204" pitchFamily="18" charset="0"/>
              </a:rPr>
              <a:t>Vaccinating girls around the ages of nine to thirteen is typically recommended. </a:t>
            </a:r>
          </a:p>
        </p:txBody>
      </p:sp>
      <p:sp>
        <p:nvSpPr>
          <p:cNvPr id="4" name="Footer Placeholder 3"/>
          <p:cNvSpPr>
            <a:spLocks noGrp="1"/>
          </p:cNvSpPr>
          <p:nvPr>
            <p:ph type="ftr" sz="quarter" idx="11"/>
          </p:nvPr>
        </p:nvSpPr>
        <p:spPr/>
        <p:txBody>
          <a:bodyPr/>
          <a:lstStyle/>
          <a:p>
            <a:r>
              <a:rPr lang="en-US"/>
              <a:t>© 2016 Pearson Education, Inc.</a:t>
            </a:r>
          </a:p>
        </p:txBody>
      </p:sp>
    </p:spTree>
    <p:extLst>
      <p:ext uri="{BB962C8B-B14F-4D97-AF65-F5344CB8AC3E}">
        <p14:creationId xmlns:p14="http://schemas.microsoft.com/office/powerpoint/2010/main" val="3609414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561975" y="474663"/>
            <a:ext cx="8543108" cy="560130"/>
          </a:xfrm>
        </p:spPr>
        <p:txBody>
          <a:bodyPr/>
          <a:lstStyle/>
          <a:p>
            <a:r>
              <a:rPr lang="en-US" dirty="0">
                <a:solidFill>
                  <a:srgbClr val="FF0000"/>
                </a:solidFill>
                <a:latin typeface="Cambria" panose="02040503050406030204" pitchFamily="18" charset="0"/>
              </a:rPr>
              <a:t>Meiosis, the Basis of Sexual Reproduction</a:t>
            </a:r>
          </a:p>
        </p:txBody>
      </p:sp>
      <p:sp>
        <p:nvSpPr>
          <p:cNvPr id="150530" name="Rectangle 2"/>
          <p:cNvSpPr>
            <a:spLocks noGrp="1" noChangeArrowheads="1"/>
          </p:cNvSpPr>
          <p:nvPr>
            <p:ph idx="1"/>
          </p:nvPr>
        </p:nvSpPr>
        <p:spPr>
          <a:xfrm>
            <a:off x="561975" y="1354015"/>
            <a:ext cx="8045694" cy="4822948"/>
          </a:xfrm>
        </p:spPr>
        <p:txBody>
          <a:bodyPr/>
          <a:lstStyle/>
          <a:p>
            <a:r>
              <a:rPr lang="en-US" b="1" dirty="0">
                <a:latin typeface="Cambria" panose="02040503050406030204" pitchFamily="18" charset="0"/>
              </a:rPr>
              <a:t>Sexual reproduction</a:t>
            </a:r>
          </a:p>
          <a:p>
            <a:pPr lvl="1"/>
            <a:r>
              <a:rPr lang="en-US" b="1" dirty="0">
                <a:latin typeface="Cambria" panose="02040503050406030204" pitchFamily="18" charset="0"/>
              </a:rPr>
              <a:t>produces offspring that contain a unique combination of genes from the parents and</a:t>
            </a:r>
          </a:p>
          <a:p>
            <a:pPr lvl="1"/>
            <a:r>
              <a:rPr lang="en-US" b="1" dirty="0">
                <a:latin typeface="Cambria" panose="02040503050406030204" pitchFamily="18" charset="0"/>
              </a:rPr>
              <a:t>depends on the cellular processes of meiosis and fertilization.</a:t>
            </a:r>
          </a:p>
        </p:txBody>
      </p:sp>
      <p:sp>
        <p:nvSpPr>
          <p:cNvPr id="150531" name="Rectangle 3"/>
          <p:cNvSpPr>
            <a:spLocks noChangeArrowheads="1"/>
          </p:cNvSpPr>
          <p:nvPr/>
        </p:nvSpPr>
        <p:spPr bwMode="auto">
          <a:xfrm>
            <a:off x="561975" y="17463"/>
            <a:ext cx="184150" cy="457200"/>
          </a:xfrm>
          <a:prstGeom prst="rect">
            <a:avLst/>
          </a:prstGeom>
          <a:noFill/>
          <a:ln w="34925">
            <a:noFill/>
            <a:miter lim="800000"/>
            <a:headEnd/>
            <a:tailEnd/>
          </a:ln>
        </p:spPr>
        <p:txBody>
          <a:bodyPr wrap="none" lIns="92075" tIns="46038" rIns="92075" bIns="46038" anchor="ctr">
            <a:prstTxWarp prst="textNoShape">
              <a:avLst/>
            </a:prstTxWarp>
            <a:spAutoFit/>
          </a:bodyPr>
          <a:lstStyle/>
          <a:p>
            <a:pPr algn="ctr" eaLnBrk="0" hangingPunct="0"/>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8.10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 y="643128"/>
            <a:ext cx="8321040" cy="5571744"/>
          </a:xfrm>
          <a:prstGeom prst="rect">
            <a:avLst/>
          </a:prstGeom>
        </p:spPr>
      </p:pic>
    </p:spTree>
    <p:extLst>
      <p:ext uri="{BB962C8B-B14F-4D97-AF65-F5344CB8AC3E}">
        <p14:creationId xmlns:p14="http://schemas.microsoft.com/office/powerpoint/2010/main" val="3189737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524775" y="483074"/>
            <a:ext cx="8543108" cy="958863"/>
          </a:xfrm>
        </p:spPr>
        <p:txBody>
          <a:bodyPr/>
          <a:lstStyle/>
          <a:p>
            <a:r>
              <a:rPr lang="en-US" sz="4000" dirty="0">
                <a:solidFill>
                  <a:srgbClr val="FF0000"/>
                </a:solidFill>
                <a:latin typeface="Cambria" panose="02040503050406030204" pitchFamily="18" charset="0"/>
              </a:rPr>
              <a:t>Homologous Chromosomes</a:t>
            </a:r>
            <a:r>
              <a:rPr lang="zh-CN" altLang="en-US" sz="2000" dirty="0">
                <a:solidFill>
                  <a:srgbClr val="FF0000"/>
                </a:solidFill>
                <a:latin typeface="Cambria" panose="02040503050406030204" pitchFamily="18" charset="0"/>
                <a:ea typeface="楷体" panose="02010609060101010101" pitchFamily="49" charset="-122"/>
              </a:rPr>
              <a:t>（同源染色体）</a:t>
            </a:r>
            <a:endParaRPr lang="en-US" sz="2000" dirty="0">
              <a:solidFill>
                <a:srgbClr val="FF0000"/>
              </a:solidFill>
              <a:latin typeface="Cambria" panose="02040503050406030204" pitchFamily="18" charset="0"/>
            </a:endParaRPr>
          </a:p>
        </p:txBody>
      </p:sp>
      <p:sp>
        <p:nvSpPr>
          <p:cNvPr id="154627" name="Rectangle 3"/>
          <p:cNvSpPr>
            <a:spLocks noGrp="1" noChangeArrowheads="1"/>
          </p:cNvSpPr>
          <p:nvPr>
            <p:ph idx="1"/>
          </p:nvPr>
        </p:nvSpPr>
        <p:spPr>
          <a:xfrm>
            <a:off x="633045" y="1441937"/>
            <a:ext cx="8197445" cy="4735025"/>
          </a:xfrm>
        </p:spPr>
        <p:txBody>
          <a:bodyPr/>
          <a:lstStyle/>
          <a:p>
            <a:r>
              <a:rPr lang="en-US" b="1" dirty="0">
                <a:latin typeface="Cambria" panose="02040503050406030204" pitchFamily="18" charset="0"/>
              </a:rPr>
              <a:t>Different individuals of a single species have the same number and types of chromosomes.</a:t>
            </a:r>
          </a:p>
          <a:p>
            <a:r>
              <a:rPr lang="en-US" b="1" dirty="0">
                <a:latin typeface="Cambria" panose="02040503050406030204" pitchFamily="18" charset="0"/>
              </a:rPr>
              <a:t>A human </a:t>
            </a:r>
            <a:r>
              <a:rPr lang="en-US" b="1" dirty="0">
                <a:solidFill>
                  <a:srgbClr val="FF0000"/>
                </a:solidFill>
                <a:latin typeface="Cambria" panose="02040503050406030204" pitchFamily="18" charset="0"/>
              </a:rPr>
              <a:t>somatic cell</a:t>
            </a:r>
            <a:r>
              <a:rPr lang="zh-CN" altLang="en-US" sz="2000" b="1" dirty="0">
                <a:latin typeface="Cambria" panose="02040503050406030204" pitchFamily="18" charset="0"/>
                <a:ea typeface="楷体" panose="02010609060101010101" pitchFamily="49" charset="-122"/>
              </a:rPr>
              <a:t>（体细胞）</a:t>
            </a:r>
            <a:endParaRPr lang="en-US" b="1" dirty="0">
              <a:latin typeface="Cambria" panose="02040503050406030204" pitchFamily="18" charset="0"/>
            </a:endParaRPr>
          </a:p>
          <a:p>
            <a:pPr lvl="1"/>
            <a:r>
              <a:rPr lang="en-US" b="1" dirty="0">
                <a:latin typeface="Cambria" panose="02040503050406030204" pitchFamily="18" charset="0"/>
              </a:rPr>
              <a:t>is a typical body cell and </a:t>
            </a:r>
          </a:p>
          <a:p>
            <a:pPr lvl="1"/>
            <a:r>
              <a:rPr lang="en-US" b="1" dirty="0">
                <a:latin typeface="Cambria" panose="02040503050406030204" pitchFamily="18" charset="0"/>
              </a:rPr>
              <a:t>has 46 chromosomes.</a:t>
            </a:r>
          </a:p>
        </p:txBody>
      </p:sp>
      <p:sp>
        <p:nvSpPr>
          <p:cNvPr id="2" name="TextBox 1"/>
          <p:cNvSpPr txBox="1"/>
          <p:nvPr/>
        </p:nvSpPr>
        <p:spPr>
          <a:xfrm>
            <a:off x="348232" y="5256024"/>
            <a:ext cx="9187992" cy="400110"/>
          </a:xfrm>
          <a:prstGeom prst="rect">
            <a:avLst/>
          </a:prstGeom>
          <a:noFill/>
        </p:spPr>
        <p:txBody>
          <a:bodyPr wrap="square" rtlCol="0">
            <a:spAutoFit/>
          </a:bodyPr>
          <a:lstStyle/>
          <a:p>
            <a:r>
              <a:rPr lang="en-US" altLang="zh-CN" sz="2000" dirty="0"/>
              <a:t>soma= body (somatic: body cells with 46 chromosomes in humans)</a:t>
            </a:r>
            <a:endParaRPr lang="zh-CN" altLang="en-US"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562707" y="447906"/>
            <a:ext cx="8543108" cy="958863"/>
          </a:xfrm>
        </p:spPr>
        <p:txBody>
          <a:bodyPr/>
          <a:lstStyle/>
          <a:p>
            <a:r>
              <a:rPr lang="en-US" sz="4000" dirty="0">
                <a:solidFill>
                  <a:srgbClr val="FF0000"/>
                </a:solidFill>
                <a:latin typeface="Cambria" panose="02040503050406030204" pitchFamily="18" charset="0"/>
              </a:rPr>
              <a:t>Homologous Chromosomes</a:t>
            </a:r>
          </a:p>
        </p:txBody>
      </p:sp>
      <p:sp>
        <p:nvSpPr>
          <p:cNvPr id="154627" name="Rectangle 3"/>
          <p:cNvSpPr>
            <a:spLocks noGrp="1" noChangeArrowheads="1"/>
          </p:cNvSpPr>
          <p:nvPr>
            <p:ph idx="1"/>
          </p:nvPr>
        </p:nvSpPr>
        <p:spPr>
          <a:xfrm>
            <a:off x="562707" y="1406769"/>
            <a:ext cx="7992207" cy="4770194"/>
          </a:xfrm>
        </p:spPr>
        <p:txBody>
          <a:bodyPr/>
          <a:lstStyle/>
          <a:p>
            <a:pPr marL="228600" lvl="1">
              <a:spcBef>
                <a:spcPts val="1200"/>
              </a:spcBef>
            </a:pPr>
            <a:r>
              <a:rPr lang="en-US" b="1" dirty="0">
                <a:latin typeface="Cambria" panose="02040503050406030204" pitchFamily="18" charset="0"/>
              </a:rPr>
              <a:t>To produce a </a:t>
            </a:r>
            <a:r>
              <a:rPr lang="en-US" sz="3200" b="1" dirty="0">
                <a:solidFill>
                  <a:srgbClr val="FF0000"/>
                </a:solidFill>
                <a:latin typeface="Cambria" panose="02040503050406030204" pitchFamily="18" charset="0"/>
              </a:rPr>
              <a:t>karyotype</a:t>
            </a:r>
            <a:r>
              <a:rPr lang="zh-CN" altLang="en-US" sz="2000" b="1" dirty="0">
                <a:latin typeface="Cambria" panose="02040503050406030204" pitchFamily="18" charset="0"/>
                <a:ea typeface="楷体" panose="02010609060101010101" pitchFamily="49" charset="-122"/>
              </a:rPr>
              <a:t>（核型）</a:t>
            </a:r>
            <a:r>
              <a:rPr lang="en-US" b="1" dirty="0">
                <a:latin typeface="Cambria" panose="02040503050406030204" pitchFamily="18" charset="0"/>
              </a:rPr>
              <a:t>, a technician can </a:t>
            </a:r>
          </a:p>
          <a:p>
            <a:pPr lvl="1"/>
            <a:r>
              <a:rPr lang="en-US" b="1" dirty="0">
                <a:latin typeface="Cambria" panose="02040503050406030204" pitchFamily="18" charset="0"/>
              </a:rPr>
              <a:t>break open a human cell in metaphase of mitosis, </a:t>
            </a:r>
          </a:p>
          <a:p>
            <a:pPr lvl="1"/>
            <a:r>
              <a:rPr lang="en-US" b="1" dirty="0">
                <a:latin typeface="Cambria" panose="02040503050406030204" pitchFamily="18" charset="0"/>
              </a:rPr>
              <a:t>stain the chromosomes with dyes, </a:t>
            </a:r>
          </a:p>
          <a:p>
            <a:pPr lvl="1"/>
            <a:r>
              <a:rPr lang="en-US" b="1" dirty="0">
                <a:latin typeface="Cambria" panose="02040503050406030204" pitchFamily="18" charset="0"/>
              </a:rPr>
              <a:t>take a picture with the aid of a microscope, and </a:t>
            </a:r>
          </a:p>
          <a:p>
            <a:pPr lvl="1"/>
            <a:r>
              <a:rPr lang="en-US" b="1" dirty="0">
                <a:latin typeface="Cambria" panose="02040503050406030204" pitchFamily="18" charset="0"/>
              </a:rPr>
              <a:t>arrange the chromosomes in matching pairs by size.</a:t>
            </a:r>
          </a:p>
        </p:txBody>
      </p:sp>
      <p:sp>
        <p:nvSpPr>
          <p:cNvPr id="2" name="TextBox 1"/>
          <p:cNvSpPr txBox="1"/>
          <p:nvPr/>
        </p:nvSpPr>
        <p:spPr>
          <a:xfrm>
            <a:off x="210010" y="5199017"/>
            <a:ext cx="7077579" cy="369332"/>
          </a:xfrm>
          <a:prstGeom prst="rect">
            <a:avLst/>
          </a:prstGeom>
          <a:noFill/>
        </p:spPr>
        <p:txBody>
          <a:bodyPr wrap="none" rtlCol="0">
            <a:spAutoFit/>
          </a:bodyPr>
          <a:lstStyle/>
          <a:p>
            <a:r>
              <a:rPr lang="en-US" altLang="zh-CN" sz="1800" dirty="0" err="1">
                <a:solidFill>
                  <a:srgbClr val="FF0000"/>
                </a:solidFill>
              </a:rPr>
              <a:t>karyo</a:t>
            </a:r>
            <a:r>
              <a:rPr lang="en-US" altLang="zh-CN" sz="1800" dirty="0">
                <a:solidFill>
                  <a:srgbClr val="FF0000"/>
                </a:solidFill>
              </a:rPr>
              <a:t> = nucleus (karyotype: a display of the chromosomes of a cell)</a:t>
            </a:r>
            <a:endParaRPr lang="zh-CN" altLang="en-US" sz="1800" dirty="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130808"/>
            <a:ext cx="8546592" cy="4596384"/>
          </a:xfrm>
          <a:prstGeom prst="rect">
            <a:avLst/>
          </a:prstGeom>
        </p:spPr>
      </p:pic>
      <p:sp>
        <p:nvSpPr>
          <p:cNvPr id="2" name="TextBox 1"/>
          <p:cNvSpPr txBox="1"/>
          <p:nvPr/>
        </p:nvSpPr>
        <p:spPr>
          <a:xfrm>
            <a:off x="444500" y="1159383"/>
            <a:ext cx="2416046" cy="646331"/>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Pair of homologous </a:t>
            </a:r>
          </a:p>
          <a:p>
            <a:pPr algn="ctr" eaLnBrk="0" hangingPunct="0">
              <a:lnSpc>
                <a:spcPts val="2000"/>
              </a:lnSpc>
            </a:pPr>
            <a:r>
              <a:rPr lang="en-US" sz="1800" b="1" dirty="0">
                <a:solidFill>
                  <a:srgbClr val="000000"/>
                </a:solidFill>
                <a:latin typeface="Arial" pitchFamily="34" charset="0"/>
                <a:ea typeface="ＭＳ Ｐゴシック" charset="0"/>
                <a:cs typeface="Arial" pitchFamily="34" charset="0"/>
              </a:rPr>
              <a:t>chromosomes</a:t>
            </a:r>
          </a:p>
        </p:txBody>
      </p:sp>
      <p:grpSp>
        <p:nvGrpSpPr>
          <p:cNvPr id="7" name="Group 6"/>
          <p:cNvGrpSpPr/>
          <p:nvPr/>
        </p:nvGrpSpPr>
        <p:grpSpPr>
          <a:xfrm>
            <a:off x="1076325" y="1730375"/>
            <a:ext cx="1149350" cy="384175"/>
            <a:chOff x="1076325" y="1730375"/>
            <a:chExt cx="1149350" cy="384175"/>
          </a:xfrm>
        </p:grpSpPr>
        <p:sp>
          <p:nvSpPr>
            <p:cNvPr id="5" name="Freeform 4"/>
            <p:cNvSpPr/>
            <p:nvPr/>
          </p:nvSpPr>
          <p:spPr bwMode="auto">
            <a:xfrm>
              <a:off x="1076325" y="1911350"/>
              <a:ext cx="1149350" cy="203200"/>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6" name="Freeform 5"/>
            <p:cNvSpPr/>
            <p:nvPr/>
          </p:nvSpPr>
          <p:spPr bwMode="auto">
            <a:xfrm>
              <a:off x="1647825" y="1730375"/>
              <a:ext cx="0" cy="180975"/>
            </a:xfrm>
            <a:custGeom>
              <a:avLst/>
              <a:gdLst>
                <a:gd name="connsiteX0" fmla="*/ 0 w 0"/>
                <a:gd name="connsiteY0" fmla="*/ 0 h 180975"/>
                <a:gd name="connsiteX1" fmla="*/ 0 w 0"/>
                <a:gd name="connsiteY1" fmla="*/ 180975 h 180975"/>
              </a:gdLst>
              <a:ahLst/>
              <a:cxnLst>
                <a:cxn ang="0">
                  <a:pos x="connsiteX0" y="connsiteY0"/>
                </a:cxn>
                <a:cxn ang="0">
                  <a:pos x="connsiteX1" y="connsiteY1"/>
                </a:cxn>
              </a:cxnLst>
              <a:rect l="l" t="t" r="r" b="b"/>
              <a:pathLst>
                <a:path h="180975">
                  <a:moveTo>
                    <a:pt x="0" y="0"/>
                  </a:moveTo>
                  <a:lnTo>
                    <a:pt x="0" y="1809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sp>
        <p:nvSpPr>
          <p:cNvPr id="9" name="TextBox 8"/>
          <p:cNvSpPr txBox="1"/>
          <p:nvPr/>
        </p:nvSpPr>
        <p:spPr>
          <a:xfrm>
            <a:off x="377825" y="4336591"/>
            <a:ext cx="1633781" cy="882293"/>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One</a:t>
            </a:r>
          </a:p>
          <a:p>
            <a:pPr algn="ctr" eaLnBrk="0" hangingPunct="0">
              <a:lnSpc>
                <a:spcPts val="2000"/>
              </a:lnSpc>
            </a:pPr>
            <a:r>
              <a:rPr lang="en-US" sz="1800" b="1" dirty="0">
                <a:solidFill>
                  <a:srgbClr val="000000"/>
                </a:solidFill>
                <a:latin typeface="Arial" pitchFamily="34" charset="0"/>
                <a:ea typeface="ＭＳ Ｐゴシック" charset="0"/>
                <a:cs typeface="Arial" pitchFamily="34" charset="0"/>
              </a:rPr>
              <a:t>duplicated</a:t>
            </a:r>
          </a:p>
          <a:p>
            <a:pPr algn="ctr" eaLnBrk="0" hangingPunct="0">
              <a:lnSpc>
                <a:spcPts val="2000"/>
              </a:lnSpc>
            </a:pPr>
            <a:r>
              <a:rPr lang="en-US" sz="1800" b="1" dirty="0">
                <a:solidFill>
                  <a:srgbClr val="000000"/>
                </a:solidFill>
                <a:latin typeface="Arial" pitchFamily="34" charset="0"/>
                <a:ea typeface="ＭＳ Ｐゴシック" charset="0"/>
                <a:cs typeface="Arial" pitchFamily="34" charset="0"/>
              </a:rPr>
              <a:t>chromosome</a:t>
            </a:r>
          </a:p>
        </p:txBody>
      </p:sp>
      <p:sp>
        <p:nvSpPr>
          <p:cNvPr id="10" name="TextBox 9"/>
          <p:cNvSpPr txBox="1"/>
          <p:nvPr/>
        </p:nvSpPr>
        <p:spPr>
          <a:xfrm>
            <a:off x="1902818" y="4071081"/>
            <a:ext cx="1428596" cy="646331"/>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Sister</a:t>
            </a:r>
          </a:p>
          <a:p>
            <a:pPr algn="ctr" eaLnBrk="0" hangingPunct="0"/>
            <a:r>
              <a:rPr lang="en-US" sz="1800" b="1" dirty="0">
                <a:solidFill>
                  <a:srgbClr val="000000"/>
                </a:solidFill>
                <a:latin typeface="Arial" pitchFamily="34" charset="0"/>
                <a:ea typeface="ＭＳ Ｐゴシック" charset="0"/>
                <a:cs typeface="Arial" pitchFamily="34" charset="0"/>
              </a:rPr>
              <a:t>chromatids</a:t>
            </a:r>
          </a:p>
        </p:txBody>
      </p:sp>
      <p:sp>
        <p:nvSpPr>
          <p:cNvPr id="11" name="TextBox 10"/>
          <p:cNvSpPr txBox="1"/>
          <p:nvPr/>
        </p:nvSpPr>
        <p:spPr>
          <a:xfrm>
            <a:off x="1869808" y="2994279"/>
            <a:ext cx="1479892" cy="369332"/>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Centromere</a:t>
            </a:r>
          </a:p>
        </p:txBody>
      </p:sp>
      <p:sp>
        <p:nvSpPr>
          <p:cNvPr id="8" name="Freeform 7"/>
          <p:cNvSpPr/>
          <p:nvPr/>
        </p:nvSpPr>
        <p:spPr bwMode="auto">
          <a:xfrm>
            <a:off x="1012825" y="4022725"/>
            <a:ext cx="333375" cy="206375"/>
          </a:xfrm>
          <a:custGeom>
            <a:avLst/>
            <a:gdLst>
              <a:gd name="connsiteX0" fmla="*/ 0 w 333375"/>
              <a:gd name="connsiteY0" fmla="*/ 0 h 206375"/>
              <a:gd name="connsiteX1" fmla="*/ 0 w 333375"/>
              <a:gd name="connsiteY1" fmla="*/ 206375 h 206375"/>
              <a:gd name="connsiteX2" fmla="*/ 333375 w 333375"/>
              <a:gd name="connsiteY2" fmla="*/ 206375 h 206375"/>
              <a:gd name="connsiteX3" fmla="*/ 333375 w 333375"/>
              <a:gd name="connsiteY3" fmla="*/ 3175 h 206375"/>
            </a:gdLst>
            <a:ahLst/>
            <a:cxnLst>
              <a:cxn ang="0">
                <a:pos x="connsiteX0" y="connsiteY0"/>
              </a:cxn>
              <a:cxn ang="0">
                <a:pos x="connsiteX1" y="connsiteY1"/>
              </a:cxn>
              <a:cxn ang="0">
                <a:pos x="connsiteX2" y="connsiteY2"/>
              </a:cxn>
              <a:cxn ang="0">
                <a:pos x="connsiteX3" y="connsiteY3"/>
              </a:cxn>
            </a:cxnLst>
            <a:rect l="l" t="t" r="r" b="b"/>
            <a:pathLst>
              <a:path w="333375" h="206375">
                <a:moveTo>
                  <a:pt x="0" y="0"/>
                </a:moveTo>
                <a:lnTo>
                  <a:pt x="0" y="206375"/>
                </a:lnTo>
                <a:lnTo>
                  <a:pt x="333375" y="206375"/>
                </a:lnTo>
                <a:lnTo>
                  <a:pt x="333375" y="31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2" name="Freeform 11"/>
          <p:cNvSpPr/>
          <p:nvPr/>
        </p:nvSpPr>
        <p:spPr bwMode="auto">
          <a:xfrm>
            <a:off x="1184275" y="4225925"/>
            <a:ext cx="0" cy="187325"/>
          </a:xfrm>
          <a:custGeom>
            <a:avLst/>
            <a:gdLst>
              <a:gd name="connsiteX0" fmla="*/ 0 w 0"/>
              <a:gd name="connsiteY0" fmla="*/ 0 h 187325"/>
              <a:gd name="connsiteX1" fmla="*/ 0 w 0"/>
              <a:gd name="connsiteY1" fmla="*/ 187325 h 187325"/>
            </a:gdLst>
            <a:ahLst/>
            <a:cxnLst>
              <a:cxn ang="0">
                <a:pos x="connsiteX0" y="connsiteY0"/>
              </a:cxn>
              <a:cxn ang="0">
                <a:pos x="connsiteX1" y="connsiteY1"/>
              </a:cxn>
            </a:cxnLst>
            <a:rect l="l" t="t" r="r" b="b"/>
            <a:pathLst>
              <a:path h="187325">
                <a:moveTo>
                  <a:pt x="0" y="0"/>
                </a:moveTo>
                <a:lnTo>
                  <a:pt x="0" y="18732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Freeform 12"/>
          <p:cNvSpPr/>
          <p:nvPr/>
        </p:nvSpPr>
        <p:spPr bwMode="auto">
          <a:xfrm>
            <a:off x="1844676" y="4022724"/>
            <a:ext cx="260350" cy="396875"/>
          </a:xfrm>
          <a:custGeom>
            <a:avLst/>
            <a:gdLst>
              <a:gd name="connsiteX0" fmla="*/ 79375 w 269875"/>
              <a:gd name="connsiteY0" fmla="*/ 0 h 419100"/>
              <a:gd name="connsiteX1" fmla="*/ 269875 w 269875"/>
              <a:gd name="connsiteY1" fmla="*/ 419100 h 419100"/>
              <a:gd name="connsiteX2" fmla="*/ 0 w 269875"/>
              <a:gd name="connsiteY2" fmla="*/ 76200 h 419100"/>
            </a:gdLst>
            <a:ahLst/>
            <a:cxnLst>
              <a:cxn ang="0">
                <a:pos x="connsiteX0" y="connsiteY0"/>
              </a:cxn>
              <a:cxn ang="0">
                <a:pos x="connsiteX1" y="connsiteY1"/>
              </a:cxn>
              <a:cxn ang="0">
                <a:pos x="connsiteX2" y="connsiteY2"/>
              </a:cxn>
            </a:cxnLst>
            <a:rect l="l" t="t" r="r" b="b"/>
            <a:pathLst>
              <a:path w="269875" h="419100">
                <a:moveTo>
                  <a:pt x="79375" y="0"/>
                </a:moveTo>
                <a:lnTo>
                  <a:pt x="269875" y="419100"/>
                </a:lnTo>
                <a:lnTo>
                  <a:pt x="0" y="76200"/>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4" name="Freeform 13"/>
          <p:cNvSpPr/>
          <p:nvPr/>
        </p:nvSpPr>
        <p:spPr bwMode="auto">
          <a:xfrm>
            <a:off x="1727201" y="2965451"/>
            <a:ext cx="198438" cy="190754"/>
          </a:xfrm>
          <a:custGeom>
            <a:avLst/>
            <a:gdLst>
              <a:gd name="connsiteX0" fmla="*/ 0 w 161925"/>
              <a:gd name="connsiteY0" fmla="*/ 0 h 161925"/>
              <a:gd name="connsiteX1" fmla="*/ 161925 w 161925"/>
              <a:gd name="connsiteY1" fmla="*/ 161925 h 161925"/>
            </a:gdLst>
            <a:ahLst/>
            <a:cxnLst>
              <a:cxn ang="0">
                <a:pos x="connsiteX0" y="connsiteY0"/>
              </a:cxn>
              <a:cxn ang="0">
                <a:pos x="connsiteX1" y="connsiteY1"/>
              </a:cxn>
            </a:cxnLst>
            <a:rect l="l" t="t" r="r" b="b"/>
            <a:pathLst>
              <a:path w="161925" h="161925">
                <a:moveTo>
                  <a:pt x="0" y="0"/>
                </a:moveTo>
                <a:lnTo>
                  <a:pt x="161925" y="161925"/>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5" name="TextBox 14"/>
          <p:cNvSpPr txBox="1"/>
          <p:nvPr/>
        </p:nvSpPr>
        <p:spPr>
          <a:xfrm rot="16200000">
            <a:off x="8519146" y="1169720"/>
            <a:ext cx="442750"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LM</a:t>
            </a:r>
          </a:p>
        </p:txBody>
      </p:sp>
      <p:sp>
        <p:nvSpPr>
          <p:cNvPr id="17" name="Rectangle 16"/>
          <p:cNvSpPr/>
          <p:nvPr/>
        </p:nvSpPr>
        <p:spPr>
          <a:xfrm>
            <a:off x="298704" y="5937220"/>
            <a:ext cx="8416978" cy="400110"/>
          </a:xfrm>
          <a:prstGeom prst="rect">
            <a:avLst/>
          </a:prstGeom>
        </p:spPr>
        <p:txBody>
          <a:bodyPr wrap="square">
            <a:spAutoFit/>
          </a:bodyPr>
          <a:lstStyle/>
          <a:p>
            <a:r>
              <a:rPr lang="en-US" altLang="zh-CN" sz="2000" dirty="0">
                <a:solidFill>
                  <a:srgbClr val="FF0000"/>
                </a:solidFill>
              </a:rPr>
              <a:t>homo = like (homologous: like chromosomes that form a pair)</a:t>
            </a:r>
          </a:p>
        </p:txBody>
      </p:sp>
    </p:spTree>
    <p:extLst>
      <p:ext uri="{BB962C8B-B14F-4D97-AF65-F5344CB8AC3E}">
        <p14:creationId xmlns:p14="http://schemas.microsoft.com/office/powerpoint/2010/main" val="3189737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677007" y="419502"/>
            <a:ext cx="8543108" cy="958863"/>
          </a:xfrm>
        </p:spPr>
        <p:txBody>
          <a:bodyPr/>
          <a:lstStyle/>
          <a:p>
            <a:r>
              <a:rPr lang="en-US" sz="4000" dirty="0">
                <a:solidFill>
                  <a:srgbClr val="FF0000"/>
                </a:solidFill>
                <a:latin typeface="Cambria" panose="02040503050406030204" pitchFamily="18" charset="0"/>
              </a:rPr>
              <a:t>Homologous Chromosomes</a:t>
            </a:r>
          </a:p>
        </p:txBody>
      </p:sp>
      <p:sp>
        <p:nvSpPr>
          <p:cNvPr id="154627" name="Rectangle 3"/>
          <p:cNvSpPr>
            <a:spLocks noGrp="1" noChangeArrowheads="1"/>
          </p:cNvSpPr>
          <p:nvPr>
            <p:ph idx="1"/>
          </p:nvPr>
        </p:nvSpPr>
        <p:spPr>
          <a:xfrm>
            <a:off x="677007" y="1521069"/>
            <a:ext cx="8153483" cy="4655894"/>
          </a:xfrm>
        </p:spPr>
        <p:txBody>
          <a:bodyPr/>
          <a:lstStyle/>
          <a:p>
            <a:r>
              <a:rPr lang="en-US" b="1" dirty="0">
                <a:solidFill>
                  <a:srgbClr val="FF0000"/>
                </a:solidFill>
                <a:latin typeface="Cambria" panose="02040503050406030204" pitchFamily="18" charset="0"/>
              </a:rPr>
              <a:t>Homologous chromosomes</a:t>
            </a:r>
          </a:p>
          <a:p>
            <a:pPr lvl="1"/>
            <a:r>
              <a:rPr lang="en-US" b="1" dirty="0">
                <a:latin typeface="Cambria" panose="02040503050406030204" pitchFamily="18" charset="0"/>
              </a:rPr>
              <a:t>resemble each other in length and centromere position and </a:t>
            </a:r>
          </a:p>
          <a:p>
            <a:pPr lvl="1"/>
            <a:r>
              <a:rPr lang="en-US" b="1" dirty="0">
                <a:solidFill>
                  <a:srgbClr val="FF0000"/>
                </a:solidFill>
                <a:latin typeface="Cambria" panose="02040503050406030204" pitchFamily="18" charset="0"/>
              </a:rPr>
              <a:t>carry genes controlling the same inherited characteristics.</a:t>
            </a:r>
          </a:p>
        </p:txBody>
      </p:sp>
      <p:sp>
        <p:nvSpPr>
          <p:cNvPr id="2" name="Rectangle 1"/>
          <p:cNvSpPr/>
          <p:nvPr/>
        </p:nvSpPr>
        <p:spPr>
          <a:xfrm>
            <a:off x="413512" y="4707390"/>
            <a:ext cx="8416978" cy="461665"/>
          </a:xfrm>
          <a:prstGeom prst="rect">
            <a:avLst/>
          </a:prstGeom>
        </p:spPr>
        <p:txBody>
          <a:bodyPr wrap="square">
            <a:spAutoFit/>
          </a:bodyPr>
          <a:lstStyle/>
          <a:p>
            <a:r>
              <a:rPr lang="en-US" altLang="zh-CN" dirty="0"/>
              <a:t>homo = like (homologous: like chromosomes that form a pair)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650631" y="527538"/>
            <a:ext cx="8408460" cy="827616"/>
          </a:xfrm>
        </p:spPr>
        <p:txBody>
          <a:bodyPr/>
          <a:lstStyle/>
          <a:p>
            <a:r>
              <a:rPr lang="en-US" sz="4000" dirty="0">
                <a:solidFill>
                  <a:srgbClr val="FF0000"/>
                </a:solidFill>
                <a:latin typeface="Cambria" panose="02040503050406030204" pitchFamily="18" charset="0"/>
              </a:rPr>
              <a:t>Homologous Chromosomes</a:t>
            </a:r>
          </a:p>
        </p:txBody>
      </p:sp>
      <p:sp>
        <p:nvSpPr>
          <p:cNvPr id="154627" name="Rectangle 3"/>
          <p:cNvSpPr>
            <a:spLocks noGrp="1" noChangeArrowheads="1"/>
          </p:cNvSpPr>
          <p:nvPr>
            <p:ph idx="1"/>
          </p:nvPr>
        </p:nvSpPr>
        <p:spPr>
          <a:xfrm>
            <a:off x="589085" y="1529861"/>
            <a:ext cx="8053753" cy="4647101"/>
          </a:xfrm>
        </p:spPr>
        <p:txBody>
          <a:bodyPr/>
          <a:lstStyle/>
          <a:p>
            <a:r>
              <a:rPr lang="en-US" b="1" dirty="0">
                <a:latin typeface="Cambria" panose="02040503050406030204" pitchFamily="18" charset="0"/>
              </a:rPr>
              <a:t>Humans have 46 chromosomes: </a:t>
            </a:r>
          </a:p>
          <a:p>
            <a:pPr lvl="1"/>
            <a:r>
              <a:rPr lang="en-US" b="1" dirty="0">
                <a:latin typeface="Cambria" panose="02040503050406030204" pitchFamily="18" charset="0"/>
              </a:rPr>
              <a:t>22 pairs of matching chromosomes, called </a:t>
            </a:r>
            <a:r>
              <a:rPr lang="en-US" b="1" dirty="0">
                <a:solidFill>
                  <a:srgbClr val="FF0000"/>
                </a:solidFill>
                <a:latin typeface="Cambria" panose="02040503050406030204" pitchFamily="18" charset="0"/>
              </a:rPr>
              <a:t>autosomes</a:t>
            </a:r>
            <a:r>
              <a:rPr lang="zh-CN" altLang="en-US" sz="2000" b="1" dirty="0">
                <a:solidFill>
                  <a:srgbClr val="FF0000"/>
                </a:solidFill>
                <a:latin typeface="Cambria" panose="02040503050406030204" pitchFamily="18" charset="0"/>
                <a:ea typeface="楷体" panose="02010609060101010101" pitchFamily="49" charset="-122"/>
              </a:rPr>
              <a:t>（常染色体）</a:t>
            </a:r>
            <a:r>
              <a:rPr lang="en-US" b="1" dirty="0">
                <a:latin typeface="Cambria" panose="02040503050406030204" pitchFamily="18" charset="0"/>
              </a:rPr>
              <a:t>, and</a:t>
            </a:r>
          </a:p>
          <a:p>
            <a:pPr lvl="1"/>
            <a:r>
              <a:rPr lang="en-US" b="1" dirty="0">
                <a:latin typeface="Cambria" panose="02040503050406030204" pitchFamily="18" charset="0"/>
              </a:rPr>
              <a:t>two different </a:t>
            </a:r>
            <a:r>
              <a:rPr lang="en-US" b="1" dirty="0">
                <a:solidFill>
                  <a:srgbClr val="FF0000"/>
                </a:solidFill>
                <a:latin typeface="Cambria" panose="02040503050406030204" pitchFamily="18" charset="0"/>
              </a:rPr>
              <a:t>sex chromosomes</a:t>
            </a:r>
            <a:r>
              <a:rPr lang="zh-CN" altLang="en-US" sz="2000" b="1" dirty="0">
                <a:solidFill>
                  <a:srgbClr val="FF0000"/>
                </a:solidFill>
                <a:latin typeface="Cambria" panose="02040503050406030204" pitchFamily="18" charset="0"/>
                <a:ea typeface="楷体" panose="02010609060101010101" pitchFamily="49" charset="-122"/>
              </a:rPr>
              <a:t>（性染色体）</a:t>
            </a:r>
            <a:r>
              <a:rPr lang="en-US" b="1" dirty="0">
                <a:latin typeface="Cambria" panose="02040503050406030204" pitchFamily="18" charset="0"/>
              </a:rPr>
              <a:t>, X and Y, which determine a person’s sex (male or female).</a:t>
            </a:r>
          </a:p>
          <a:p>
            <a:r>
              <a:rPr lang="en-US" b="1" dirty="0">
                <a:latin typeface="Cambria" panose="02040503050406030204" pitchFamily="18" charset="0"/>
              </a:rPr>
              <a:t>In mammals, </a:t>
            </a:r>
          </a:p>
          <a:p>
            <a:pPr lvl="1"/>
            <a:r>
              <a:rPr lang="en-US" b="1" dirty="0">
                <a:latin typeface="Cambria" panose="02040503050406030204" pitchFamily="18" charset="0"/>
              </a:rPr>
              <a:t>males have one X chromosome and one Y chromosome and</a:t>
            </a:r>
          </a:p>
          <a:p>
            <a:pPr lvl="1"/>
            <a:r>
              <a:rPr lang="en-US" b="1" dirty="0">
                <a:latin typeface="Cambria" panose="02040503050406030204" pitchFamily="18" charset="0"/>
              </a:rPr>
              <a:t>females have two X chromosomes.</a:t>
            </a:r>
          </a:p>
        </p:txBody>
      </p:sp>
      <p:sp>
        <p:nvSpPr>
          <p:cNvPr id="2" name="TextBox 1"/>
          <p:cNvSpPr txBox="1"/>
          <p:nvPr/>
        </p:nvSpPr>
        <p:spPr>
          <a:xfrm>
            <a:off x="311711" y="6351669"/>
            <a:ext cx="8331127" cy="400110"/>
          </a:xfrm>
          <a:prstGeom prst="rect">
            <a:avLst/>
          </a:prstGeom>
          <a:noFill/>
        </p:spPr>
        <p:txBody>
          <a:bodyPr wrap="none" rtlCol="0">
            <a:spAutoFit/>
          </a:bodyPr>
          <a:lstStyle/>
          <a:p>
            <a:r>
              <a:rPr lang="en-US" sz="2000" dirty="0">
                <a:solidFill>
                  <a:srgbClr val="FF0000"/>
                </a:solidFill>
              </a:rPr>
              <a:t>auto= self (autosomes: the chromosomes that do not determine gender)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509953" y="439615"/>
            <a:ext cx="8320537" cy="651770"/>
          </a:xfrm>
        </p:spPr>
        <p:txBody>
          <a:bodyPr/>
          <a:lstStyle/>
          <a:p>
            <a:r>
              <a:rPr lang="en-US" sz="4000" dirty="0">
                <a:solidFill>
                  <a:srgbClr val="FF0000"/>
                </a:solidFill>
                <a:latin typeface="Cambria" panose="02040503050406030204" pitchFamily="18" charset="0"/>
              </a:rPr>
              <a:t>Gametes and the Life Cycle of a Sexual Organism</a:t>
            </a:r>
          </a:p>
        </p:txBody>
      </p:sp>
      <p:sp>
        <p:nvSpPr>
          <p:cNvPr id="164867" name="Rectangle 3"/>
          <p:cNvSpPr>
            <a:spLocks noGrp="1" noChangeArrowheads="1"/>
          </p:cNvSpPr>
          <p:nvPr>
            <p:ph idx="1"/>
          </p:nvPr>
        </p:nvSpPr>
        <p:spPr>
          <a:xfrm>
            <a:off x="694592" y="1978269"/>
            <a:ext cx="7851532" cy="4198693"/>
          </a:xfrm>
        </p:spPr>
        <p:txBody>
          <a:bodyPr/>
          <a:lstStyle/>
          <a:p>
            <a:r>
              <a:rPr lang="en-US" b="1" dirty="0">
                <a:latin typeface="Cambria" panose="02040503050406030204" pitchFamily="18" charset="0"/>
              </a:rPr>
              <a:t>The </a:t>
            </a:r>
            <a:r>
              <a:rPr lang="en-US" b="1" dirty="0">
                <a:solidFill>
                  <a:srgbClr val="FF0000"/>
                </a:solidFill>
                <a:latin typeface="Cambria" panose="02040503050406030204" pitchFamily="18" charset="0"/>
              </a:rPr>
              <a:t>life cycle </a:t>
            </a:r>
            <a:r>
              <a:rPr lang="en-US" b="1" dirty="0">
                <a:latin typeface="Cambria" panose="02040503050406030204" pitchFamily="18" charset="0"/>
              </a:rPr>
              <a:t>of a multicellular organism is the sequence of stages leading from the adults of one generation to the adults of the next.</a:t>
            </a:r>
          </a:p>
          <a:p>
            <a:r>
              <a:rPr lang="en-US" b="1" dirty="0">
                <a:latin typeface="Cambria" panose="02040503050406030204" pitchFamily="18" charset="0"/>
              </a:rPr>
              <a:t>Having two sets of chromosomes, one inherited from each parent, is a key factor in the life cycle of humans and all other species that reproduce sexually.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59" y="204216"/>
            <a:ext cx="7418832" cy="6449568"/>
          </a:xfrm>
          <a:prstGeom prst="rect">
            <a:avLst/>
          </a:prstGeom>
        </p:spPr>
      </p:pic>
      <p:sp>
        <p:nvSpPr>
          <p:cNvPr id="2" name="TextBox 1"/>
          <p:cNvSpPr txBox="1"/>
          <p:nvPr/>
        </p:nvSpPr>
        <p:spPr>
          <a:xfrm>
            <a:off x="3169525" y="149209"/>
            <a:ext cx="2909771"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Haploid gametes (</a:t>
            </a:r>
            <a:r>
              <a:rPr lang="en-US" sz="1800" b="1" i="1" dirty="0">
                <a:solidFill>
                  <a:srgbClr val="000000"/>
                </a:solidFill>
                <a:latin typeface="Arial" pitchFamily="34" charset="0"/>
                <a:ea typeface="ＭＳ Ｐゴシック" charset="0"/>
                <a:cs typeface="Arial" pitchFamily="34" charset="0"/>
              </a:rPr>
              <a:t>n</a:t>
            </a:r>
            <a:r>
              <a:rPr lang="en-US" sz="1800" b="1" dirty="0">
                <a:solidFill>
                  <a:srgbClr val="000000"/>
                </a:solidFill>
                <a:latin typeface="Arial" pitchFamily="34" charset="0"/>
                <a:ea typeface="ＭＳ Ｐゴシック" charset="0"/>
                <a:cs typeface="Arial" pitchFamily="34" charset="0"/>
              </a:rPr>
              <a:t> </a:t>
            </a:r>
            <a:r>
              <a:rPr lang="en-US" sz="1800" b="1" dirty="0">
                <a:solidFill>
                  <a:srgbClr val="000000"/>
                </a:solidFill>
                <a:latin typeface="Symbol" pitchFamily="18" charset="2"/>
                <a:ea typeface="ＭＳ Ｐゴシック" charset="0"/>
                <a:cs typeface="Arial" pitchFamily="34" charset="0"/>
              </a:rPr>
              <a:t>=</a:t>
            </a:r>
            <a:r>
              <a:rPr lang="en-US" sz="1800" b="1" dirty="0">
                <a:solidFill>
                  <a:srgbClr val="000000"/>
                </a:solidFill>
                <a:latin typeface="Arial" pitchFamily="34" charset="0"/>
                <a:ea typeface="ＭＳ Ｐゴシック" charset="0"/>
                <a:cs typeface="Arial" pitchFamily="34" charset="0"/>
              </a:rPr>
              <a:t> 23)</a:t>
            </a:r>
          </a:p>
        </p:txBody>
      </p:sp>
      <p:sp>
        <p:nvSpPr>
          <p:cNvPr id="5" name="TextBox 4"/>
          <p:cNvSpPr txBox="1"/>
          <p:nvPr/>
        </p:nvSpPr>
        <p:spPr>
          <a:xfrm>
            <a:off x="5017375" y="974709"/>
            <a:ext cx="1069524"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Egg cell</a:t>
            </a:r>
          </a:p>
        </p:txBody>
      </p:sp>
      <p:sp>
        <p:nvSpPr>
          <p:cNvPr id="6" name="TextBox 5"/>
          <p:cNvSpPr txBox="1"/>
          <p:nvPr/>
        </p:nvSpPr>
        <p:spPr>
          <a:xfrm>
            <a:off x="4567260" y="1838309"/>
            <a:ext cx="1351652"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Sperm cell</a:t>
            </a:r>
          </a:p>
        </p:txBody>
      </p:sp>
      <p:sp>
        <p:nvSpPr>
          <p:cNvPr id="7" name="TextBox 6"/>
          <p:cNvSpPr txBox="1"/>
          <p:nvPr/>
        </p:nvSpPr>
        <p:spPr>
          <a:xfrm>
            <a:off x="5899862" y="2736818"/>
            <a:ext cx="1898790" cy="369332"/>
          </a:xfrm>
          <a:prstGeom prst="rect">
            <a:avLst/>
          </a:prstGeom>
          <a:noFill/>
          <a:ln w="12700">
            <a:noFill/>
          </a:ln>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FERTILIZATION</a:t>
            </a:r>
          </a:p>
        </p:txBody>
      </p:sp>
      <p:sp>
        <p:nvSpPr>
          <p:cNvPr id="8" name="TextBox 7"/>
          <p:cNvSpPr txBox="1">
            <a:spLocks noChangeAspect="1"/>
          </p:cNvSpPr>
          <p:nvPr/>
        </p:nvSpPr>
        <p:spPr>
          <a:xfrm>
            <a:off x="2092138" y="2728908"/>
            <a:ext cx="1135380" cy="365760"/>
          </a:xfrm>
          <a:prstGeom prst="rect">
            <a:avLst/>
          </a:prstGeom>
          <a:noFill/>
          <a:ln>
            <a:noFill/>
          </a:ln>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MEIOSIS</a:t>
            </a:r>
          </a:p>
        </p:txBody>
      </p:sp>
      <p:sp>
        <p:nvSpPr>
          <p:cNvPr id="9" name="TextBox 8"/>
          <p:cNvSpPr txBox="1"/>
          <p:nvPr/>
        </p:nvSpPr>
        <p:spPr>
          <a:xfrm>
            <a:off x="545959" y="3815286"/>
            <a:ext cx="1685077" cy="882293"/>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Multicellular</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diploid adults</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(2</a:t>
            </a:r>
            <a:r>
              <a:rPr lang="en-US" sz="1800" b="1" i="1" dirty="0">
                <a:solidFill>
                  <a:srgbClr val="000000"/>
                </a:solidFill>
                <a:latin typeface="Arial" pitchFamily="34" charset="0"/>
                <a:ea typeface="ＭＳ Ｐゴシック" charset="0"/>
                <a:cs typeface="Arial" pitchFamily="34" charset="0"/>
              </a:rPr>
              <a:t>n</a:t>
            </a:r>
            <a:r>
              <a:rPr lang="en-US" sz="1800" b="1" dirty="0">
                <a:solidFill>
                  <a:srgbClr val="000000"/>
                </a:solidFill>
                <a:latin typeface="Arial" pitchFamily="34" charset="0"/>
                <a:ea typeface="ＭＳ Ｐゴシック" charset="0"/>
                <a:cs typeface="Arial" pitchFamily="34" charset="0"/>
              </a:rPr>
              <a:t> </a:t>
            </a:r>
            <a:r>
              <a:rPr lang="en-US" sz="1800" b="1" dirty="0">
                <a:solidFill>
                  <a:srgbClr val="000000"/>
                </a:solidFill>
                <a:latin typeface="Symbol" pitchFamily="18" charset="2"/>
                <a:ea typeface="ＭＳ Ｐゴシック" charset="0"/>
                <a:cs typeface="Arial" pitchFamily="34" charset="0"/>
              </a:rPr>
              <a:t>=</a:t>
            </a:r>
            <a:r>
              <a:rPr lang="en-US" sz="1800" b="1" dirty="0">
                <a:solidFill>
                  <a:srgbClr val="000000"/>
                </a:solidFill>
                <a:latin typeface="Arial" pitchFamily="34" charset="0"/>
                <a:ea typeface="ＭＳ Ｐゴシック" charset="0"/>
                <a:cs typeface="Arial" pitchFamily="34" charset="0"/>
              </a:rPr>
              <a:t> 46)</a:t>
            </a:r>
          </a:p>
        </p:txBody>
      </p:sp>
      <p:sp>
        <p:nvSpPr>
          <p:cNvPr id="10" name="TextBox 9"/>
          <p:cNvSpPr txBox="1">
            <a:spLocks noChangeAspect="1"/>
          </p:cNvSpPr>
          <p:nvPr/>
        </p:nvSpPr>
        <p:spPr>
          <a:xfrm>
            <a:off x="4194931" y="5039200"/>
            <a:ext cx="1135380" cy="365760"/>
          </a:xfrm>
          <a:prstGeom prst="rect">
            <a:avLst/>
          </a:prstGeom>
          <a:noFill/>
          <a:ln>
            <a:noFill/>
          </a:ln>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MITOSIS</a:t>
            </a:r>
          </a:p>
        </p:txBody>
      </p:sp>
      <p:sp>
        <p:nvSpPr>
          <p:cNvPr id="11" name="Rectangle 10"/>
          <p:cNvSpPr/>
          <p:nvPr/>
        </p:nvSpPr>
        <p:spPr bwMode="auto">
          <a:xfrm>
            <a:off x="4214836" y="5081587"/>
            <a:ext cx="1086703" cy="280987"/>
          </a:xfrm>
          <a:prstGeom prst="rect">
            <a:avLst/>
          </a:pr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2" name="Rectangle 11"/>
          <p:cNvSpPr/>
          <p:nvPr/>
        </p:nvSpPr>
        <p:spPr bwMode="auto">
          <a:xfrm>
            <a:off x="2111190" y="2786064"/>
            <a:ext cx="1115568" cy="266700"/>
          </a:xfrm>
          <a:prstGeom prst="rect">
            <a:avLst/>
          </a:pr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Rectangle 12"/>
          <p:cNvSpPr/>
          <p:nvPr/>
        </p:nvSpPr>
        <p:spPr bwMode="auto">
          <a:xfrm>
            <a:off x="5899862" y="2786064"/>
            <a:ext cx="1841663" cy="266700"/>
          </a:xfrm>
          <a:prstGeom prst="rect">
            <a:avLst/>
          </a:pr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5" name="TextBox 14"/>
          <p:cNvSpPr txBox="1"/>
          <p:nvPr/>
        </p:nvSpPr>
        <p:spPr>
          <a:xfrm>
            <a:off x="6944946" y="3879012"/>
            <a:ext cx="1119217" cy="882293"/>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Diploid</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zygote</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(2</a:t>
            </a:r>
            <a:r>
              <a:rPr lang="en-US" sz="1800" b="1" i="1" dirty="0">
                <a:solidFill>
                  <a:srgbClr val="000000"/>
                </a:solidFill>
                <a:latin typeface="Arial" pitchFamily="34" charset="0"/>
                <a:ea typeface="ＭＳ Ｐゴシック" charset="0"/>
                <a:cs typeface="Arial" pitchFamily="34" charset="0"/>
              </a:rPr>
              <a:t>n</a:t>
            </a:r>
            <a:r>
              <a:rPr lang="en-US" sz="1800" b="1" dirty="0">
                <a:solidFill>
                  <a:srgbClr val="000000"/>
                </a:solidFill>
                <a:latin typeface="Arial" pitchFamily="34" charset="0"/>
                <a:ea typeface="ＭＳ Ｐゴシック" charset="0"/>
                <a:cs typeface="Arial" pitchFamily="34" charset="0"/>
              </a:rPr>
              <a:t> </a:t>
            </a:r>
            <a:r>
              <a:rPr lang="en-US" sz="1800" b="1" dirty="0">
                <a:solidFill>
                  <a:srgbClr val="000000"/>
                </a:solidFill>
                <a:latin typeface="Symbol" pitchFamily="18" charset="2"/>
                <a:ea typeface="ＭＳ Ｐゴシック" charset="0"/>
                <a:cs typeface="Arial" pitchFamily="34" charset="0"/>
              </a:rPr>
              <a:t>=</a:t>
            </a:r>
            <a:r>
              <a:rPr lang="en-US" sz="1800" b="1" dirty="0">
                <a:solidFill>
                  <a:srgbClr val="000000"/>
                </a:solidFill>
                <a:latin typeface="Arial" pitchFamily="34" charset="0"/>
                <a:ea typeface="ＭＳ Ｐゴシック" charset="0"/>
                <a:cs typeface="Arial" pitchFamily="34" charset="0"/>
              </a:rPr>
              <a:t> 46)</a:t>
            </a:r>
          </a:p>
        </p:txBody>
      </p:sp>
      <p:sp>
        <p:nvSpPr>
          <p:cNvPr id="16" name="TextBox 15"/>
          <p:cNvSpPr txBox="1">
            <a:spLocks noChangeAspect="1"/>
          </p:cNvSpPr>
          <p:nvPr/>
        </p:nvSpPr>
        <p:spPr>
          <a:xfrm>
            <a:off x="3710526" y="5370510"/>
            <a:ext cx="2082621" cy="369332"/>
          </a:xfrm>
          <a:prstGeom prst="rect">
            <a:avLst/>
          </a:prstGeom>
          <a:noFill/>
          <a:ln>
            <a:noFill/>
          </a:ln>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and development</a:t>
            </a:r>
          </a:p>
        </p:txBody>
      </p:sp>
      <p:sp>
        <p:nvSpPr>
          <p:cNvPr id="17" name="TextBox 16"/>
          <p:cNvSpPr txBox="1">
            <a:spLocks noChangeAspect="1"/>
          </p:cNvSpPr>
          <p:nvPr/>
        </p:nvSpPr>
        <p:spPr>
          <a:xfrm>
            <a:off x="6241398" y="5332008"/>
            <a:ext cx="607859" cy="369332"/>
          </a:xfrm>
          <a:prstGeom prst="rect">
            <a:avLst/>
          </a:prstGeom>
          <a:noFill/>
          <a:ln>
            <a:noFill/>
          </a:ln>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Key</a:t>
            </a:r>
          </a:p>
        </p:txBody>
      </p:sp>
      <p:sp>
        <p:nvSpPr>
          <p:cNvPr id="18" name="TextBox 17"/>
          <p:cNvSpPr txBox="1">
            <a:spLocks noChangeAspect="1"/>
          </p:cNvSpPr>
          <p:nvPr/>
        </p:nvSpPr>
        <p:spPr>
          <a:xfrm>
            <a:off x="6581017" y="5671102"/>
            <a:ext cx="2680542" cy="400110"/>
          </a:xfrm>
          <a:prstGeom prst="rect">
            <a:avLst/>
          </a:prstGeom>
          <a:noFill/>
          <a:ln>
            <a:noFill/>
          </a:ln>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Haploid (</a:t>
            </a:r>
            <a:r>
              <a:rPr lang="en-US" sz="1800" b="1" i="1" dirty="0">
                <a:solidFill>
                  <a:srgbClr val="000000"/>
                </a:solidFill>
                <a:latin typeface="Arial" pitchFamily="34" charset="0"/>
                <a:ea typeface="ＭＳ Ｐゴシック" charset="0"/>
                <a:cs typeface="Arial" pitchFamily="34" charset="0"/>
              </a:rPr>
              <a:t>n</a:t>
            </a:r>
            <a:r>
              <a:rPr lang="en-US" sz="1800" b="1" dirty="0">
                <a:solidFill>
                  <a:srgbClr val="000000"/>
                </a:solidFill>
                <a:latin typeface="Arial" pitchFamily="34" charset="0"/>
                <a:ea typeface="ＭＳ Ｐゴシック" charset="0"/>
                <a:cs typeface="Arial" pitchFamily="34" charset="0"/>
              </a:rPr>
              <a:t>)</a:t>
            </a:r>
            <a:r>
              <a:rPr lang="zh-CN" altLang="en-US" sz="2000" b="1" dirty="0">
                <a:solidFill>
                  <a:srgbClr val="000000"/>
                </a:solidFill>
                <a:latin typeface="楷体" panose="02010609060101010101" pitchFamily="49" charset="-122"/>
                <a:ea typeface="楷体" panose="02010609060101010101" pitchFamily="49" charset="-122"/>
                <a:cs typeface="Arial" pitchFamily="34" charset="0"/>
              </a:rPr>
              <a:t>（单倍体）</a:t>
            </a:r>
            <a:endParaRPr lang="en-US" sz="1800" b="1" dirty="0">
              <a:solidFill>
                <a:srgbClr val="000000"/>
              </a:solidFill>
              <a:latin typeface="Arial" pitchFamily="34" charset="0"/>
              <a:ea typeface="ＭＳ Ｐゴシック" charset="0"/>
              <a:cs typeface="Arial" pitchFamily="34" charset="0"/>
            </a:endParaRPr>
          </a:p>
        </p:txBody>
      </p:sp>
      <p:sp>
        <p:nvSpPr>
          <p:cNvPr id="19" name="TextBox 18"/>
          <p:cNvSpPr txBox="1">
            <a:spLocks noChangeAspect="1"/>
          </p:cNvSpPr>
          <p:nvPr/>
        </p:nvSpPr>
        <p:spPr>
          <a:xfrm>
            <a:off x="6580397" y="6057742"/>
            <a:ext cx="2744662" cy="400110"/>
          </a:xfrm>
          <a:prstGeom prst="rect">
            <a:avLst/>
          </a:prstGeom>
          <a:noFill/>
          <a:ln>
            <a:noFill/>
          </a:ln>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Diploid (2</a:t>
            </a:r>
            <a:r>
              <a:rPr lang="en-US" sz="1800" b="1" i="1" dirty="0">
                <a:solidFill>
                  <a:srgbClr val="000000"/>
                </a:solidFill>
                <a:latin typeface="Arial" pitchFamily="34" charset="0"/>
                <a:ea typeface="ＭＳ Ｐゴシック" charset="0"/>
                <a:cs typeface="Arial" pitchFamily="34" charset="0"/>
              </a:rPr>
              <a:t>n</a:t>
            </a:r>
            <a:r>
              <a:rPr lang="en-US" sz="1800" b="1" dirty="0">
                <a:solidFill>
                  <a:srgbClr val="000000"/>
                </a:solidFill>
                <a:latin typeface="Arial" pitchFamily="34" charset="0"/>
                <a:ea typeface="ＭＳ Ｐゴシック" charset="0"/>
                <a:cs typeface="Arial" pitchFamily="34" charset="0"/>
              </a:rPr>
              <a:t>)</a:t>
            </a:r>
            <a:r>
              <a:rPr lang="zh-CN" altLang="en-US" sz="2000" b="1" dirty="0">
                <a:solidFill>
                  <a:srgbClr val="000000"/>
                </a:solidFill>
                <a:latin typeface="楷体" panose="02010609060101010101" pitchFamily="49" charset="-122"/>
                <a:ea typeface="楷体" panose="02010609060101010101" pitchFamily="49" charset="-122"/>
                <a:cs typeface="Arial" pitchFamily="34" charset="0"/>
              </a:rPr>
              <a:t>（二倍体）</a:t>
            </a:r>
            <a:endParaRPr lang="en-US" sz="1800" b="1" dirty="0">
              <a:solidFill>
                <a:srgbClr val="000000"/>
              </a:solidFill>
              <a:latin typeface="Arial" pitchFamily="34" charset="0"/>
              <a:ea typeface="ＭＳ Ｐゴシック" charset="0"/>
              <a:cs typeface="Arial" pitchFamily="34" charset="0"/>
            </a:endParaRPr>
          </a:p>
        </p:txBody>
      </p:sp>
      <p:sp>
        <p:nvSpPr>
          <p:cNvPr id="20" name="TextBox 19"/>
          <p:cNvSpPr txBox="1"/>
          <p:nvPr/>
        </p:nvSpPr>
        <p:spPr>
          <a:xfrm>
            <a:off x="4350810" y="882822"/>
            <a:ext cx="325730" cy="369332"/>
          </a:xfrm>
          <a:prstGeom prst="rect">
            <a:avLst/>
          </a:prstGeom>
          <a:noFill/>
        </p:spPr>
        <p:txBody>
          <a:bodyPr wrap="none" rtlCol="0">
            <a:spAutoFit/>
          </a:bodyPr>
          <a:lstStyle/>
          <a:p>
            <a:pPr eaLnBrk="0" hangingPunct="0"/>
            <a:r>
              <a:rPr lang="en-US" sz="1800" b="1" i="1" dirty="0">
                <a:solidFill>
                  <a:srgbClr val="000000"/>
                </a:solidFill>
                <a:latin typeface="Arial" pitchFamily="34" charset="0"/>
                <a:ea typeface="ＭＳ Ｐゴシック" charset="0"/>
                <a:cs typeface="Arial" pitchFamily="34" charset="0"/>
              </a:rPr>
              <a:t>n</a:t>
            </a:r>
          </a:p>
        </p:txBody>
      </p:sp>
      <p:sp>
        <p:nvSpPr>
          <p:cNvPr id="21" name="TextBox 20"/>
          <p:cNvSpPr txBox="1"/>
          <p:nvPr/>
        </p:nvSpPr>
        <p:spPr>
          <a:xfrm>
            <a:off x="4436031" y="1545179"/>
            <a:ext cx="325730" cy="369332"/>
          </a:xfrm>
          <a:prstGeom prst="rect">
            <a:avLst/>
          </a:prstGeom>
          <a:noFill/>
        </p:spPr>
        <p:txBody>
          <a:bodyPr wrap="none" rtlCol="0">
            <a:spAutoFit/>
          </a:bodyPr>
          <a:lstStyle/>
          <a:p>
            <a:pPr eaLnBrk="0" hangingPunct="0"/>
            <a:r>
              <a:rPr lang="en-US" sz="1800" b="1" i="1" dirty="0">
                <a:solidFill>
                  <a:srgbClr val="000000"/>
                </a:solidFill>
                <a:latin typeface="Arial" pitchFamily="34" charset="0"/>
                <a:ea typeface="ＭＳ Ｐゴシック" charset="0"/>
                <a:cs typeface="Arial" pitchFamily="34" charset="0"/>
              </a:rPr>
              <a:t>n</a:t>
            </a:r>
          </a:p>
        </p:txBody>
      </p:sp>
      <p:sp>
        <p:nvSpPr>
          <p:cNvPr id="22" name="TextBox 21"/>
          <p:cNvSpPr txBox="1"/>
          <p:nvPr/>
        </p:nvSpPr>
        <p:spPr>
          <a:xfrm>
            <a:off x="6109493" y="4265160"/>
            <a:ext cx="503700" cy="369332"/>
          </a:xfrm>
          <a:prstGeom prst="rect">
            <a:avLst/>
          </a:prstGeom>
          <a:noFill/>
        </p:spPr>
        <p:txBody>
          <a:bodyPr wrap="squar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2</a:t>
            </a:r>
            <a:r>
              <a:rPr lang="en-US" sz="1800" b="1" i="1" dirty="0">
                <a:solidFill>
                  <a:srgbClr val="000000"/>
                </a:solidFill>
                <a:latin typeface="Arial" pitchFamily="34" charset="0"/>
                <a:ea typeface="ＭＳ Ｐゴシック" charset="0"/>
                <a:cs typeface="Arial" pitchFamily="34" charset="0"/>
              </a:rPr>
              <a:t>n</a:t>
            </a:r>
          </a:p>
        </p:txBody>
      </p:sp>
      <p:sp>
        <p:nvSpPr>
          <p:cNvPr id="3" name="TextBox 2"/>
          <p:cNvSpPr txBox="1"/>
          <p:nvPr/>
        </p:nvSpPr>
        <p:spPr>
          <a:xfrm>
            <a:off x="6545327" y="4727597"/>
            <a:ext cx="2372701" cy="400110"/>
          </a:xfrm>
          <a:prstGeom prst="rect">
            <a:avLst/>
          </a:prstGeom>
          <a:noFill/>
        </p:spPr>
        <p:txBody>
          <a:bodyPr wrap="none" rtlCol="0">
            <a:spAutoFit/>
          </a:bodyPr>
          <a:lstStyle/>
          <a:p>
            <a:r>
              <a:rPr lang="zh-CN" altLang="en-US" sz="2000" dirty="0">
                <a:solidFill>
                  <a:srgbClr val="FF0000"/>
                </a:solidFill>
                <a:latin typeface="Cambria" panose="02040503050406030204" pitchFamily="18" charset="0"/>
                <a:ea typeface="楷体" panose="02010609060101010101" pitchFamily="49" charset="-122"/>
              </a:rPr>
              <a:t>（</a:t>
            </a:r>
            <a:r>
              <a:rPr lang="en-US" altLang="zh-CN" sz="2000" b="1" dirty="0">
                <a:solidFill>
                  <a:srgbClr val="FF0000"/>
                </a:solidFill>
                <a:latin typeface="Cambria" panose="02040503050406030204" pitchFamily="18" charset="0"/>
                <a:ea typeface="楷体" panose="02010609060101010101" pitchFamily="49" charset="-122"/>
              </a:rPr>
              <a:t>Zygote:</a:t>
            </a:r>
            <a:r>
              <a:rPr lang="en-US" altLang="zh-CN" sz="2000" dirty="0">
                <a:solidFill>
                  <a:srgbClr val="FF0000"/>
                </a:solidFill>
                <a:latin typeface="Cambria" panose="02040503050406030204" pitchFamily="18" charset="0"/>
                <a:ea typeface="楷体" panose="02010609060101010101" pitchFamily="49" charset="-122"/>
              </a:rPr>
              <a:t> </a:t>
            </a:r>
            <a:r>
              <a:rPr lang="zh-CN" altLang="en-US" sz="2000" dirty="0">
                <a:solidFill>
                  <a:srgbClr val="FF0000"/>
                </a:solidFill>
                <a:latin typeface="Cambria" panose="02040503050406030204" pitchFamily="18" charset="0"/>
                <a:ea typeface="楷体" panose="02010609060101010101" pitchFamily="49" charset="-122"/>
              </a:rPr>
              <a:t>受精卵）</a:t>
            </a:r>
          </a:p>
        </p:txBody>
      </p:sp>
    </p:spTree>
    <p:extLst>
      <p:ext uri="{BB962C8B-B14F-4D97-AF65-F5344CB8AC3E}">
        <p14:creationId xmlns:p14="http://schemas.microsoft.com/office/powerpoint/2010/main" val="3189737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204216"/>
            <a:ext cx="8546592" cy="6449568"/>
          </a:xfrm>
          <a:prstGeom prst="rect">
            <a:avLst/>
          </a:prstGeom>
        </p:spPr>
      </p:pic>
      <p:sp>
        <p:nvSpPr>
          <p:cNvPr id="2" name="TextBox 1"/>
          <p:cNvSpPr txBox="1"/>
          <p:nvPr/>
        </p:nvSpPr>
        <p:spPr>
          <a:xfrm>
            <a:off x="2036995" y="236873"/>
            <a:ext cx="5109412" cy="369332"/>
          </a:xfrm>
          <a:prstGeom prst="rect">
            <a:avLst/>
          </a:prstGeom>
          <a:noFill/>
        </p:spPr>
        <p:txBody>
          <a:bodyPr wrap="none" rtlCol="0">
            <a:spAutoFit/>
          </a:bodyPr>
          <a:lstStyle/>
          <a:p>
            <a:pPr eaLnBrk="0" hangingPunct="0"/>
            <a:r>
              <a:rPr lang="en-US" sz="1800" b="1" dirty="0">
                <a:solidFill>
                  <a:srgbClr val="FFFFFF"/>
                </a:solidFill>
                <a:latin typeface="Arial" pitchFamily="34" charset="0"/>
                <a:ea typeface="ＭＳ Ｐゴシック" charset="0"/>
                <a:cs typeface="Arial" pitchFamily="34" charset="0"/>
              </a:rPr>
              <a:t>FUNCTIONS OF CELL DIVISION BY MITOSIS </a:t>
            </a:r>
          </a:p>
        </p:txBody>
      </p:sp>
      <p:sp>
        <p:nvSpPr>
          <p:cNvPr id="4" name="TextBox 3"/>
          <p:cNvSpPr txBox="1"/>
          <p:nvPr/>
        </p:nvSpPr>
        <p:spPr>
          <a:xfrm>
            <a:off x="1954445" y="549055"/>
            <a:ext cx="2108269"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Cell Replacement</a:t>
            </a:r>
          </a:p>
        </p:txBody>
      </p:sp>
      <p:sp>
        <p:nvSpPr>
          <p:cNvPr id="6" name="TextBox 5"/>
          <p:cNvSpPr txBox="1"/>
          <p:nvPr/>
        </p:nvSpPr>
        <p:spPr>
          <a:xfrm>
            <a:off x="4710345" y="552010"/>
            <a:ext cx="2826415"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Growth via Cell Division</a:t>
            </a:r>
          </a:p>
        </p:txBody>
      </p:sp>
      <p:sp>
        <p:nvSpPr>
          <p:cNvPr id="7" name="TextBox 6"/>
          <p:cNvSpPr txBox="1"/>
          <p:nvPr/>
        </p:nvSpPr>
        <p:spPr>
          <a:xfrm>
            <a:off x="1859195" y="3298605"/>
            <a:ext cx="2103461"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Human kidney cell</a:t>
            </a:r>
          </a:p>
        </p:txBody>
      </p:sp>
      <p:sp>
        <p:nvSpPr>
          <p:cNvPr id="8" name="TextBox 7"/>
          <p:cNvSpPr txBox="1"/>
          <p:nvPr/>
        </p:nvSpPr>
        <p:spPr>
          <a:xfrm rot="16200000">
            <a:off x="3487448" y="2986526"/>
            <a:ext cx="442750"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LM</a:t>
            </a:r>
          </a:p>
        </p:txBody>
      </p:sp>
      <p:sp>
        <p:nvSpPr>
          <p:cNvPr id="9" name="TextBox 8"/>
          <p:cNvSpPr txBox="1"/>
          <p:nvPr/>
        </p:nvSpPr>
        <p:spPr>
          <a:xfrm>
            <a:off x="4880540" y="3304421"/>
            <a:ext cx="2345514"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Early human embryo</a:t>
            </a:r>
          </a:p>
        </p:txBody>
      </p:sp>
      <p:sp>
        <p:nvSpPr>
          <p:cNvPr id="10" name="TextBox 9"/>
          <p:cNvSpPr txBox="1"/>
          <p:nvPr/>
        </p:nvSpPr>
        <p:spPr>
          <a:xfrm rot="16200000">
            <a:off x="6477392" y="1742145"/>
            <a:ext cx="1439818"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Colorized SEM</a:t>
            </a:r>
          </a:p>
        </p:txBody>
      </p:sp>
      <p:sp>
        <p:nvSpPr>
          <p:cNvPr id="11" name="TextBox 10"/>
          <p:cNvSpPr txBox="1"/>
          <p:nvPr/>
        </p:nvSpPr>
        <p:spPr>
          <a:xfrm>
            <a:off x="3491085" y="3703418"/>
            <a:ext cx="2634054" cy="36933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Asexual Reproduction</a:t>
            </a:r>
          </a:p>
        </p:txBody>
      </p:sp>
      <p:sp>
        <p:nvSpPr>
          <p:cNvPr id="12" name="TextBox 11"/>
          <p:cNvSpPr txBox="1"/>
          <p:nvPr/>
        </p:nvSpPr>
        <p:spPr>
          <a:xfrm>
            <a:off x="245683" y="6275711"/>
            <a:ext cx="3070071"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Reproduction of an amoeba</a:t>
            </a:r>
          </a:p>
        </p:txBody>
      </p:sp>
      <p:sp>
        <p:nvSpPr>
          <p:cNvPr id="13" name="TextBox 12"/>
          <p:cNvSpPr txBox="1"/>
          <p:nvPr/>
        </p:nvSpPr>
        <p:spPr>
          <a:xfrm rot="16200000">
            <a:off x="2731006" y="5970710"/>
            <a:ext cx="442750"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LM</a:t>
            </a:r>
          </a:p>
        </p:txBody>
      </p:sp>
      <p:sp>
        <p:nvSpPr>
          <p:cNvPr id="14" name="TextBox 13"/>
          <p:cNvSpPr txBox="1"/>
          <p:nvPr/>
        </p:nvSpPr>
        <p:spPr>
          <a:xfrm>
            <a:off x="3334146" y="6283371"/>
            <a:ext cx="2916183"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Regeneration of a sea star</a:t>
            </a:r>
          </a:p>
        </p:txBody>
      </p:sp>
      <p:sp>
        <p:nvSpPr>
          <p:cNvPr id="15" name="TextBox 14"/>
          <p:cNvSpPr txBox="1"/>
          <p:nvPr/>
        </p:nvSpPr>
        <p:spPr>
          <a:xfrm>
            <a:off x="6500278" y="6285282"/>
            <a:ext cx="2294218" cy="353943"/>
          </a:xfrm>
          <a:prstGeom prst="rect">
            <a:avLst/>
          </a:prstGeom>
          <a:noFill/>
        </p:spPr>
        <p:txBody>
          <a:bodyPr wrap="none" rtlCol="0">
            <a:spAutoFit/>
          </a:bodyPr>
          <a:lstStyle/>
          <a:p>
            <a:pPr eaLnBrk="0" hangingPunct="0"/>
            <a:r>
              <a:rPr lang="en-US" sz="1700" b="1" dirty="0">
                <a:solidFill>
                  <a:srgbClr val="000000"/>
                </a:solidFill>
                <a:latin typeface="Arial" pitchFamily="34" charset="0"/>
                <a:ea typeface="ＭＳ Ｐゴシック" charset="0"/>
                <a:cs typeface="Arial" pitchFamily="34" charset="0"/>
              </a:rPr>
              <a:t>Growth of a clipping</a:t>
            </a:r>
          </a:p>
        </p:txBody>
      </p:sp>
    </p:spTree>
    <p:extLst>
      <p:ext uri="{BB962C8B-B14F-4D97-AF65-F5344CB8AC3E}">
        <p14:creationId xmlns:p14="http://schemas.microsoft.com/office/powerpoint/2010/main" val="3189737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624253" y="422668"/>
            <a:ext cx="8393639" cy="958863"/>
          </a:xfrm>
        </p:spPr>
        <p:txBody>
          <a:bodyPr/>
          <a:lstStyle/>
          <a:p>
            <a:r>
              <a:rPr lang="en-US" sz="4000" dirty="0">
                <a:solidFill>
                  <a:srgbClr val="FF0000"/>
                </a:solidFill>
                <a:latin typeface="Cambria" panose="02040503050406030204" pitchFamily="18" charset="0"/>
              </a:rPr>
              <a:t>Gametes and the Life Cycle of a Sexual Organism</a:t>
            </a:r>
          </a:p>
        </p:txBody>
      </p:sp>
      <p:sp>
        <p:nvSpPr>
          <p:cNvPr id="164867" name="Rectangle 3"/>
          <p:cNvSpPr>
            <a:spLocks noGrp="1" noChangeArrowheads="1"/>
          </p:cNvSpPr>
          <p:nvPr>
            <p:ph idx="1"/>
          </p:nvPr>
        </p:nvSpPr>
        <p:spPr>
          <a:xfrm>
            <a:off x="624253" y="2048608"/>
            <a:ext cx="7957039" cy="4128355"/>
          </a:xfrm>
        </p:spPr>
        <p:txBody>
          <a:bodyPr/>
          <a:lstStyle/>
          <a:p>
            <a:r>
              <a:rPr lang="en-US" b="1" dirty="0">
                <a:latin typeface="Cambria" panose="02040503050406030204" pitchFamily="18" charset="0"/>
              </a:rPr>
              <a:t>Humans are said to be </a:t>
            </a:r>
            <a:r>
              <a:rPr lang="en-US" b="1" dirty="0">
                <a:solidFill>
                  <a:srgbClr val="FF0000"/>
                </a:solidFill>
                <a:latin typeface="Cambria" panose="02040503050406030204" pitchFamily="18" charset="0"/>
              </a:rPr>
              <a:t>diploid</a:t>
            </a:r>
            <a:r>
              <a:rPr lang="en-US" b="1" dirty="0">
                <a:latin typeface="Cambria" panose="02040503050406030204" pitchFamily="18" charset="0"/>
              </a:rPr>
              <a:t> organisms because all body cells contain pairs of homologous chromosomes.</a:t>
            </a:r>
          </a:p>
          <a:p>
            <a:pPr lvl="1"/>
            <a:r>
              <a:rPr lang="en-US" b="1" dirty="0">
                <a:latin typeface="Cambria" panose="02040503050406030204" pitchFamily="18" charset="0"/>
              </a:rPr>
              <a:t>A </a:t>
            </a:r>
            <a:r>
              <a:rPr lang="en-US" b="1" dirty="0">
                <a:solidFill>
                  <a:srgbClr val="FF0000"/>
                </a:solidFill>
                <a:latin typeface="Cambria" panose="02040503050406030204" pitchFamily="18" charset="0"/>
              </a:rPr>
              <a:t>haploid</a:t>
            </a:r>
            <a:r>
              <a:rPr lang="en-US" b="1" dirty="0">
                <a:latin typeface="Cambria" panose="02040503050406030204" pitchFamily="18" charset="0"/>
              </a:rPr>
              <a:t> cell has only one member of each pair of homologous chromosomes. </a:t>
            </a:r>
          </a:p>
        </p:txBody>
      </p:sp>
      <p:sp>
        <p:nvSpPr>
          <p:cNvPr id="4" name="TextBox 3"/>
          <p:cNvSpPr txBox="1"/>
          <p:nvPr/>
        </p:nvSpPr>
        <p:spPr>
          <a:xfrm>
            <a:off x="147573" y="4931765"/>
            <a:ext cx="8870319" cy="923330"/>
          </a:xfrm>
          <a:prstGeom prst="rect">
            <a:avLst/>
          </a:prstGeom>
          <a:noFill/>
        </p:spPr>
        <p:txBody>
          <a:bodyPr wrap="square" rtlCol="0">
            <a:spAutoFit/>
          </a:bodyPr>
          <a:lstStyle/>
          <a:p>
            <a:r>
              <a:rPr lang="en-US" sz="1800" dirty="0"/>
              <a:t>di= two (diploid: cells that contain two homologous sets of chromosomes)</a:t>
            </a:r>
          </a:p>
          <a:p>
            <a:r>
              <a:rPr lang="en-US" sz="1800" dirty="0" err="1"/>
              <a:t>haplo</a:t>
            </a:r>
            <a:r>
              <a:rPr lang="en-US" sz="1800" dirty="0"/>
              <a:t> = single (haploid: cells that contain only one chromosome of each homologous pairs)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615461" y="369277"/>
            <a:ext cx="8215030" cy="722108"/>
          </a:xfrm>
        </p:spPr>
        <p:txBody>
          <a:bodyPr/>
          <a:lstStyle/>
          <a:p>
            <a:r>
              <a:rPr lang="en-US" sz="4000" dirty="0">
                <a:solidFill>
                  <a:srgbClr val="FF0000"/>
                </a:solidFill>
                <a:latin typeface="Cambria" panose="02040503050406030204" pitchFamily="18" charset="0"/>
              </a:rPr>
              <a:t>Gametes and the Life Cycle of a Sexual Organism</a:t>
            </a:r>
          </a:p>
        </p:txBody>
      </p:sp>
      <p:sp>
        <p:nvSpPr>
          <p:cNvPr id="164867" name="Rectangle 3"/>
          <p:cNvSpPr>
            <a:spLocks noGrp="1" noChangeArrowheads="1"/>
          </p:cNvSpPr>
          <p:nvPr>
            <p:ph idx="1"/>
          </p:nvPr>
        </p:nvSpPr>
        <p:spPr>
          <a:xfrm>
            <a:off x="615461" y="1916723"/>
            <a:ext cx="8215029" cy="4260239"/>
          </a:xfrm>
        </p:spPr>
        <p:txBody>
          <a:bodyPr/>
          <a:lstStyle/>
          <a:p>
            <a:r>
              <a:rPr lang="en-US" b="1" dirty="0">
                <a:latin typeface="Cambria" panose="02040503050406030204" pitchFamily="18" charset="0"/>
              </a:rPr>
              <a:t>In the human life cycle, a haploid sperm cell from the father fuses with a haploid egg cell from the mother in a process called </a:t>
            </a:r>
            <a:r>
              <a:rPr lang="en-US" b="1" dirty="0">
                <a:solidFill>
                  <a:srgbClr val="FF0000"/>
                </a:solidFill>
                <a:latin typeface="Cambria" panose="02040503050406030204" pitchFamily="18" charset="0"/>
              </a:rPr>
              <a:t>fertilization</a:t>
            </a:r>
            <a:r>
              <a:rPr lang="en-US" b="1" dirty="0">
                <a:latin typeface="Cambria" panose="02040503050406030204" pitchFamily="18" charset="0"/>
              </a:rPr>
              <a:t>.</a:t>
            </a:r>
          </a:p>
          <a:p>
            <a:r>
              <a:rPr lang="en-US" b="1" dirty="0">
                <a:latin typeface="Cambria" panose="02040503050406030204" pitchFamily="18" charset="0"/>
              </a:rPr>
              <a:t>The resulting fertilized egg, called a </a:t>
            </a:r>
            <a:r>
              <a:rPr lang="en-US" b="1" dirty="0">
                <a:solidFill>
                  <a:srgbClr val="FF0000"/>
                </a:solidFill>
                <a:latin typeface="Cambria" panose="02040503050406030204" pitchFamily="18" charset="0"/>
              </a:rPr>
              <a:t>zygote</a:t>
            </a:r>
            <a:r>
              <a:rPr lang="en-US" b="1" dirty="0">
                <a:latin typeface="Cambria" panose="02040503050406030204" pitchFamily="18" charset="0"/>
              </a:rPr>
              <a:t>, is diploid, with two sets of chromosomes, one set from each parent.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619857" y="422668"/>
            <a:ext cx="8250199" cy="958863"/>
          </a:xfrm>
        </p:spPr>
        <p:txBody>
          <a:bodyPr/>
          <a:lstStyle/>
          <a:p>
            <a:r>
              <a:rPr lang="en-US" sz="4000" dirty="0">
                <a:solidFill>
                  <a:srgbClr val="FF0000"/>
                </a:solidFill>
                <a:latin typeface="Cambria" panose="02040503050406030204" pitchFamily="18" charset="0"/>
              </a:rPr>
              <a:t>Gametes and the Life Cycle of a Sexual Organism</a:t>
            </a:r>
          </a:p>
        </p:txBody>
      </p:sp>
      <p:sp>
        <p:nvSpPr>
          <p:cNvPr id="164867" name="Rectangle 3"/>
          <p:cNvSpPr>
            <a:spLocks noGrp="1" noChangeArrowheads="1"/>
          </p:cNvSpPr>
          <p:nvPr>
            <p:ph idx="1"/>
          </p:nvPr>
        </p:nvSpPr>
        <p:spPr>
          <a:xfrm>
            <a:off x="659423" y="2101361"/>
            <a:ext cx="8171068" cy="4075601"/>
          </a:xfrm>
        </p:spPr>
        <p:txBody>
          <a:bodyPr/>
          <a:lstStyle/>
          <a:p>
            <a:r>
              <a:rPr lang="en-US" b="1" dirty="0">
                <a:latin typeface="Cambria" panose="02040503050406030204" pitchFamily="18" charset="0"/>
              </a:rPr>
              <a:t>All sexual life cycles involve an alternation of diploid and haploid stages.</a:t>
            </a:r>
          </a:p>
          <a:p>
            <a:r>
              <a:rPr lang="en-US" b="1" dirty="0">
                <a:latin typeface="Cambria" panose="02040503050406030204" pitchFamily="18" charset="0"/>
              </a:rPr>
              <a:t>Producing haploid gametes by meiosis keeps the chromosome number from doubling in every generation.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652272"/>
            <a:ext cx="8546592" cy="5553456"/>
          </a:xfrm>
          <a:prstGeom prst="rect">
            <a:avLst/>
          </a:prstGeom>
        </p:spPr>
      </p:pic>
      <p:sp>
        <p:nvSpPr>
          <p:cNvPr id="5" name="TextBox 4"/>
          <p:cNvSpPr txBox="1">
            <a:spLocks noChangeArrowheads="1"/>
          </p:cNvSpPr>
          <p:nvPr/>
        </p:nvSpPr>
        <p:spPr bwMode="auto">
          <a:xfrm>
            <a:off x="3799060" y="752474"/>
            <a:ext cx="15773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Homologous</a:t>
            </a:r>
          </a:p>
          <a:p>
            <a:pPr eaLnBrk="0" hangingPunct="0"/>
            <a:r>
              <a:rPr lang="en-US" sz="1800" b="1" dirty="0">
                <a:solidFill>
                  <a:srgbClr val="000000"/>
                </a:solidFill>
                <a:latin typeface="Arial"/>
                <a:ea typeface="ＭＳ Ｐゴシック" charset="0"/>
              </a:rPr>
              <a:t>chromosomes</a:t>
            </a:r>
          </a:p>
          <a:p>
            <a:pPr eaLnBrk="0" hangingPunct="0"/>
            <a:r>
              <a:rPr lang="en-US" sz="1800" b="1" dirty="0">
                <a:solidFill>
                  <a:srgbClr val="000000"/>
                </a:solidFill>
                <a:latin typeface="Arial"/>
                <a:ea typeface="ＭＳ Ｐゴシック" charset="0"/>
              </a:rPr>
              <a:t>separate.</a:t>
            </a:r>
          </a:p>
        </p:txBody>
      </p:sp>
      <p:sp>
        <p:nvSpPr>
          <p:cNvPr id="11" name="TextBox 19"/>
          <p:cNvSpPr txBox="1">
            <a:spLocks noChangeArrowheads="1"/>
          </p:cNvSpPr>
          <p:nvPr/>
        </p:nvSpPr>
        <p:spPr bwMode="auto">
          <a:xfrm>
            <a:off x="6720002" y="5852859"/>
            <a:ext cx="105239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FFFF"/>
                </a:solidFill>
                <a:latin typeface="Arial"/>
                <a:ea typeface="ＭＳ Ｐゴシック" charset="0"/>
              </a:rPr>
              <a:t>MEIOSIS </a:t>
            </a:r>
            <a:r>
              <a:rPr lang="en-US" sz="1600" b="1" dirty="0">
                <a:solidFill>
                  <a:srgbClr val="FFFFFF"/>
                </a:solidFill>
                <a:latin typeface="Times New Roman" pitchFamily="18" charset="0"/>
                <a:ea typeface="ＭＳ Ｐゴシック" charset="0"/>
                <a:cs typeface="Times New Roman" pitchFamily="18" charset="0"/>
              </a:rPr>
              <a:t>II</a:t>
            </a:r>
          </a:p>
        </p:txBody>
      </p:sp>
      <p:sp>
        <p:nvSpPr>
          <p:cNvPr id="12" name="TextBox 11"/>
          <p:cNvSpPr txBox="1">
            <a:spLocks noChangeArrowheads="1"/>
          </p:cNvSpPr>
          <p:nvPr/>
        </p:nvSpPr>
        <p:spPr bwMode="auto">
          <a:xfrm>
            <a:off x="6386672" y="752474"/>
            <a:ext cx="194925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Sister chromatids</a:t>
            </a:r>
          </a:p>
          <a:p>
            <a:pPr eaLnBrk="0" hangingPunct="0"/>
            <a:r>
              <a:rPr lang="en-US" sz="1800" b="1" dirty="0">
                <a:solidFill>
                  <a:srgbClr val="000000"/>
                </a:solidFill>
                <a:latin typeface="Arial"/>
                <a:ea typeface="ＭＳ Ｐゴシック" charset="0"/>
              </a:rPr>
              <a:t>separate.</a:t>
            </a:r>
          </a:p>
        </p:txBody>
      </p:sp>
      <p:grpSp>
        <p:nvGrpSpPr>
          <p:cNvPr id="13" name="Group 12"/>
          <p:cNvGrpSpPr/>
          <p:nvPr/>
        </p:nvGrpSpPr>
        <p:grpSpPr>
          <a:xfrm>
            <a:off x="3871119" y="3302795"/>
            <a:ext cx="241300" cy="634205"/>
            <a:chOff x="3871119" y="3302795"/>
            <a:chExt cx="241300" cy="634205"/>
          </a:xfrm>
        </p:grpSpPr>
        <p:sp>
          <p:nvSpPr>
            <p:cNvPr id="14" name="Freeform 13"/>
            <p:cNvSpPr/>
            <p:nvPr/>
          </p:nvSpPr>
          <p:spPr bwMode="auto">
            <a:xfrm>
              <a:off x="3871119" y="3471863"/>
              <a:ext cx="241300" cy="465137"/>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5" name="Freeform 14"/>
            <p:cNvSpPr/>
            <p:nvPr/>
          </p:nvSpPr>
          <p:spPr bwMode="auto">
            <a:xfrm>
              <a:off x="3902869" y="3302795"/>
              <a:ext cx="209550" cy="634205"/>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grpSp>
        <p:nvGrpSpPr>
          <p:cNvPr id="16" name="Group 15"/>
          <p:cNvGrpSpPr/>
          <p:nvPr/>
        </p:nvGrpSpPr>
        <p:grpSpPr>
          <a:xfrm>
            <a:off x="2636044" y="2888455"/>
            <a:ext cx="566733" cy="1054895"/>
            <a:chOff x="2636044" y="2888455"/>
            <a:chExt cx="566733" cy="1054895"/>
          </a:xfrm>
        </p:grpSpPr>
        <p:sp>
          <p:nvSpPr>
            <p:cNvPr id="17" name="Freeform 16"/>
            <p:cNvSpPr/>
            <p:nvPr/>
          </p:nvSpPr>
          <p:spPr>
            <a:xfrm rot="10800000">
              <a:off x="3038250" y="2888455"/>
              <a:ext cx="164527" cy="611917"/>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18" name="Freeform 17"/>
            <p:cNvSpPr/>
            <p:nvPr/>
          </p:nvSpPr>
          <p:spPr bwMode="auto">
            <a:xfrm>
              <a:off x="2636044" y="3190875"/>
              <a:ext cx="402431" cy="752475"/>
            </a:xfrm>
            <a:custGeom>
              <a:avLst/>
              <a:gdLst>
                <a:gd name="connsiteX0" fmla="*/ 0 w 402431"/>
                <a:gd name="connsiteY0" fmla="*/ 752475 h 752475"/>
                <a:gd name="connsiteX1" fmla="*/ 402431 w 402431"/>
                <a:gd name="connsiteY1" fmla="*/ 0 h 752475"/>
              </a:gdLst>
              <a:ahLst/>
              <a:cxnLst>
                <a:cxn ang="0">
                  <a:pos x="connsiteX0" y="connsiteY0"/>
                </a:cxn>
                <a:cxn ang="0">
                  <a:pos x="connsiteX1" y="connsiteY1"/>
                </a:cxn>
              </a:cxnLst>
              <a:rect l="l" t="t" r="r" b="b"/>
              <a:pathLst>
                <a:path w="402431" h="752475">
                  <a:moveTo>
                    <a:pt x="0" y="752475"/>
                  </a:moveTo>
                  <a:lnTo>
                    <a:pt x="402431"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grpSp>
        <p:nvGrpSpPr>
          <p:cNvPr id="19" name="Group 18"/>
          <p:cNvGrpSpPr/>
          <p:nvPr/>
        </p:nvGrpSpPr>
        <p:grpSpPr>
          <a:xfrm>
            <a:off x="396875" y="3022599"/>
            <a:ext cx="287746" cy="895351"/>
            <a:chOff x="396875" y="3022599"/>
            <a:chExt cx="287746" cy="895351"/>
          </a:xfrm>
        </p:grpSpPr>
        <p:sp>
          <p:nvSpPr>
            <p:cNvPr id="20" name="Freeform 19"/>
            <p:cNvSpPr/>
            <p:nvPr/>
          </p:nvSpPr>
          <p:spPr>
            <a:xfrm rot="10800000">
              <a:off x="520094" y="3022599"/>
              <a:ext cx="164527" cy="333375"/>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1" name="Freeform 20"/>
            <p:cNvSpPr/>
            <p:nvPr/>
          </p:nvSpPr>
          <p:spPr bwMode="auto">
            <a:xfrm>
              <a:off x="396875" y="3181350"/>
              <a:ext cx="117475" cy="736600"/>
            </a:xfrm>
            <a:custGeom>
              <a:avLst/>
              <a:gdLst>
                <a:gd name="connsiteX0" fmla="*/ 0 w 117475"/>
                <a:gd name="connsiteY0" fmla="*/ 736600 h 736600"/>
                <a:gd name="connsiteX1" fmla="*/ 34925 w 117475"/>
                <a:gd name="connsiteY1" fmla="*/ 0 h 736600"/>
                <a:gd name="connsiteX2" fmla="*/ 117475 w 117475"/>
                <a:gd name="connsiteY2" fmla="*/ 0 h 736600"/>
              </a:gdLst>
              <a:ahLst/>
              <a:cxnLst>
                <a:cxn ang="0">
                  <a:pos x="connsiteX0" y="connsiteY0"/>
                </a:cxn>
                <a:cxn ang="0">
                  <a:pos x="connsiteX1" y="connsiteY1"/>
                </a:cxn>
                <a:cxn ang="0">
                  <a:pos x="connsiteX2" y="connsiteY2"/>
                </a:cxn>
              </a:cxnLst>
              <a:rect l="l" t="t" r="r" b="b"/>
              <a:pathLst>
                <a:path w="117475" h="736600">
                  <a:moveTo>
                    <a:pt x="0" y="736600"/>
                  </a:moveTo>
                  <a:lnTo>
                    <a:pt x="34925" y="0"/>
                  </a:lnTo>
                  <a:lnTo>
                    <a:pt x="117475"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grpSp>
        <p:nvGrpSpPr>
          <p:cNvPr id="22" name="Group 21"/>
          <p:cNvGrpSpPr/>
          <p:nvPr/>
        </p:nvGrpSpPr>
        <p:grpSpPr>
          <a:xfrm>
            <a:off x="857065" y="675107"/>
            <a:ext cx="365760" cy="400110"/>
            <a:chOff x="857065" y="675107"/>
            <a:chExt cx="365760" cy="400110"/>
          </a:xfrm>
        </p:grpSpPr>
        <p:sp>
          <p:nvSpPr>
            <p:cNvPr id="23" name="Oval 22"/>
            <p:cNvSpPr>
              <a:spLocks noChangeAspect="1"/>
            </p:cNvSpPr>
            <p:nvPr/>
          </p:nvSpPr>
          <p:spPr bwMode="auto">
            <a:xfrm>
              <a:off x="857065" y="709428"/>
              <a:ext cx="365760" cy="365760"/>
            </a:xfrm>
            <a:prstGeom prst="ellipse">
              <a:avLst/>
            </a:prstGeom>
            <a:solidFill>
              <a:srgbClr val="939599"/>
            </a:solidFill>
            <a:ln w="12700" cap="flat" cmpd="sng" algn="ctr">
              <a:no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4" name="TextBox 23"/>
            <p:cNvSpPr txBox="1"/>
            <p:nvPr/>
          </p:nvSpPr>
          <p:spPr>
            <a:xfrm>
              <a:off x="866690" y="675107"/>
              <a:ext cx="327334" cy="400110"/>
            </a:xfrm>
            <a:prstGeom prst="rect">
              <a:avLst/>
            </a:prstGeom>
            <a:noFill/>
          </p:spPr>
          <p:txBody>
            <a:bodyPr wrap="none" rtlCol="0">
              <a:spAutoFit/>
            </a:bodyPr>
            <a:lstStyle/>
            <a:p>
              <a:pPr eaLnBrk="0" hangingPunct="0"/>
              <a:r>
                <a:rPr lang="en-US" sz="2000" b="1" dirty="0">
                  <a:solidFill>
                    <a:srgbClr val="FFFFFF"/>
                  </a:solidFill>
                  <a:latin typeface="Arial" pitchFamily="34" charset="0"/>
                  <a:ea typeface="ＭＳ Ｐゴシック" charset="0"/>
                  <a:cs typeface="Arial" pitchFamily="34" charset="0"/>
                </a:rPr>
                <a:t>1</a:t>
              </a:r>
            </a:p>
          </p:txBody>
        </p:sp>
      </p:grpSp>
      <p:grpSp>
        <p:nvGrpSpPr>
          <p:cNvPr id="25" name="Group 24"/>
          <p:cNvGrpSpPr/>
          <p:nvPr/>
        </p:nvGrpSpPr>
        <p:grpSpPr>
          <a:xfrm>
            <a:off x="3333565" y="667493"/>
            <a:ext cx="365760" cy="400110"/>
            <a:chOff x="1009465" y="827507"/>
            <a:chExt cx="365760" cy="400110"/>
          </a:xfrm>
        </p:grpSpPr>
        <p:sp>
          <p:nvSpPr>
            <p:cNvPr id="26" name="Oval 25"/>
            <p:cNvSpPr>
              <a:spLocks noChangeAspect="1"/>
            </p:cNvSpPr>
            <p:nvPr/>
          </p:nvSpPr>
          <p:spPr bwMode="auto">
            <a:xfrm>
              <a:off x="1009465" y="861828"/>
              <a:ext cx="365760" cy="365760"/>
            </a:xfrm>
            <a:prstGeom prst="ellipse">
              <a:avLst/>
            </a:prstGeom>
            <a:solidFill>
              <a:srgbClr val="939599"/>
            </a:solidFill>
            <a:ln w="12700" cap="flat" cmpd="sng" algn="ctr">
              <a:no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7" name="TextBox 26"/>
            <p:cNvSpPr txBox="1"/>
            <p:nvPr/>
          </p:nvSpPr>
          <p:spPr>
            <a:xfrm>
              <a:off x="1019090" y="827507"/>
              <a:ext cx="327334" cy="400110"/>
            </a:xfrm>
            <a:prstGeom prst="rect">
              <a:avLst/>
            </a:prstGeom>
            <a:noFill/>
          </p:spPr>
          <p:txBody>
            <a:bodyPr wrap="none" rtlCol="0">
              <a:spAutoFit/>
            </a:bodyPr>
            <a:lstStyle/>
            <a:p>
              <a:pPr eaLnBrk="0" hangingPunct="0"/>
              <a:r>
                <a:rPr lang="en-US" sz="2000" b="1" dirty="0">
                  <a:solidFill>
                    <a:srgbClr val="FFFFFF"/>
                  </a:solidFill>
                  <a:latin typeface="Arial" pitchFamily="34" charset="0"/>
                  <a:ea typeface="ＭＳ Ｐゴシック" charset="0"/>
                  <a:cs typeface="Arial" pitchFamily="34" charset="0"/>
                </a:rPr>
                <a:t>2</a:t>
              </a:r>
            </a:p>
          </p:txBody>
        </p:sp>
      </p:grpSp>
      <p:grpSp>
        <p:nvGrpSpPr>
          <p:cNvPr id="28" name="Group 27"/>
          <p:cNvGrpSpPr/>
          <p:nvPr/>
        </p:nvGrpSpPr>
        <p:grpSpPr>
          <a:xfrm>
            <a:off x="5924365" y="679588"/>
            <a:ext cx="365760" cy="400110"/>
            <a:chOff x="1009465" y="827507"/>
            <a:chExt cx="365760" cy="400110"/>
          </a:xfrm>
        </p:grpSpPr>
        <p:sp>
          <p:nvSpPr>
            <p:cNvPr id="29" name="Oval 28"/>
            <p:cNvSpPr>
              <a:spLocks noChangeAspect="1"/>
            </p:cNvSpPr>
            <p:nvPr/>
          </p:nvSpPr>
          <p:spPr bwMode="auto">
            <a:xfrm>
              <a:off x="1009465" y="861828"/>
              <a:ext cx="365760" cy="365760"/>
            </a:xfrm>
            <a:prstGeom prst="ellipse">
              <a:avLst/>
            </a:prstGeom>
            <a:solidFill>
              <a:srgbClr val="939599"/>
            </a:solidFill>
            <a:ln w="12700" cap="flat" cmpd="sng" algn="ctr">
              <a:noFill/>
              <a:prstDash val="solid"/>
              <a:miter lim="800000"/>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30" name="TextBox 29"/>
            <p:cNvSpPr txBox="1"/>
            <p:nvPr/>
          </p:nvSpPr>
          <p:spPr>
            <a:xfrm>
              <a:off x="1019090" y="827507"/>
              <a:ext cx="327334" cy="400110"/>
            </a:xfrm>
            <a:prstGeom prst="rect">
              <a:avLst/>
            </a:prstGeom>
            <a:noFill/>
          </p:spPr>
          <p:txBody>
            <a:bodyPr wrap="none" rtlCol="0">
              <a:spAutoFit/>
            </a:bodyPr>
            <a:lstStyle/>
            <a:p>
              <a:pPr eaLnBrk="0" hangingPunct="0"/>
              <a:r>
                <a:rPr lang="en-US" sz="2000" b="1" dirty="0">
                  <a:solidFill>
                    <a:srgbClr val="FFFFFF"/>
                  </a:solidFill>
                  <a:latin typeface="Arial" pitchFamily="34" charset="0"/>
                  <a:ea typeface="ＭＳ Ｐゴシック" charset="0"/>
                  <a:cs typeface="Arial" pitchFamily="34" charset="0"/>
                </a:rPr>
                <a:t>3</a:t>
              </a:r>
            </a:p>
          </p:txBody>
        </p:sp>
      </p:grpSp>
      <p:sp>
        <p:nvSpPr>
          <p:cNvPr id="32" name="TextBox 31"/>
          <p:cNvSpPr txBox="1"/>
          <p:nvPr/>
        </p:nvSpPr>
        <p:spPr>
          <a:xfrm>
            <a:off x="1232128" y="718457"/>
            <a:ext cx="1800493"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Chromosomes</a:t>
            </a:r>
          </a:p>
          <a:p>
            <a:pPr eaLnBrk="0" hangingPunct="0"/>
            <a:r>
              <a:rPr lang="en-US" sz="1800" b="1" dirty="0">
                <a:solidFill>
                  <a:srgbClr val="000000"/>
                </a:solidFill>
                <a:latin typeface="Arial" pitchFamily="34" charset="0"/>
                <a:ea typeface="ＭＳ Ｐゴシック" charset="0"/>
                <a:cs typeface="Arial" pitchFamily="34" charset="0"/>
              </a:rPr>
              <a:t>duplicate.</a:t>
            </a:r>
          </a:p>
        </p:txBody>
      </p:sp>
      <p:sp>
        <p:nvSpPr>
          <p:cNvPr id="33" name="TextBox 32"/>
          <p:cNvSpPr txBox="1"/>
          <p:nvPr/>
        </p:nvSpPr>
        <p:spPr>
          <a:xfrm>
            <a:off x="250760" y="3875677"/>
            <a:ext cx="1762021" cy="1415772"/>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Pair of</a:t>
            </a:r>
          </a:p>
          <a:p>
            <a:pPr eaLnBrk="0" hangingPunct="0"/>
            <a:r>
              <a:rPr lang="en-US" sz="1800" b="1" dirty="0">
                <a:solidFill>
                  <a:srgbClr val="000000"/>
                </a:solidFill>
                <a:latin typeface="Arial" pitchFamily="34" charset="0"/>
                <a:ea typeface="ＭＳ Ｐゴシック" charset="0"/>
                <a:cs typeface="Arial" pitchFamily="34" charset="0"/>
              </a:rPr>
              <a:t>homologous</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chromosomes</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in diploid</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parent cell</a:t>
            </a:r>
          </a:p>
        </p:txBody>
      </p:sp>
      <p:sp>
        <p:nvSpPr>
          <p:cNvPr id="34" name="TextBox 33"/>
          <p:cNvSpPr txBox="1"/>
          <p:nvPr/>
        </p:nvSpPr>
        <p:spPr>
          <a:xfrm>
            <a:off x="2106974" y="3907427"/>
            <a:ext cx="1762021" cy="882293"/>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A pair of</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homologous</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chromosomes</a:t>
            </a:r>
          </a:p>
        </p:txBody>
      </p:sp>
      <p:sp>
        <p:nvSpPr>
          <p:cNvPr id="35" name="TextBox 34"/>
          <p:cNvSpPr txBox="1"/>
          <p:nvPr/>
        </p:nvSpPr>
        <p:spPr>
          <a:xfrm>
            <a:off x="3889452" y="3918182"/>
            <a:ext cx="1428596" cy="646331"/>
          </a:xfrm>
          <a:prstGeom prst="rect">
            <a:avLst/>
          </a:prstGeom>
          <a:noFill/>
        </p:spPr>
        <p:txBody>
          <a:bodyPr wrap="none" rtlCol="0">
            <a:spAutoFit/>
          </a:bodyPr>
          <a:lstStyle/>
          <a:p>
            <a:pPr eaLnBrk="0" hangingPunct="0"/>
            <a:r>
              <a:rPr lang="en-US" sz="1800" b="1" dirty="0">
                <a:solidFill>
                  <a:srgbClr val="000000"/>
                </a:solidFill>
                <a:latin typeface="Arial" pitchFamily="34" charset="0"/>
                <a:ea typeface="ＭＳ Ｐゴシック" charset="0"/>
                <a:cs typeface="Arial" pitchFamily="34" charset="0"/>
              </a:rPr>
              <a:t>Sister</a:t>
            </a:r>
          </a:p>
          <a:p>
            <a:pPr eaLnBrk="0" hangingPunct="0">
              <a:lnSpc>
                <a:spcPts val="2000"/>
              </a:lnSpc>
            </a:pPr>
            <a:r>
              <a:rPr lang="en-US" sz="1800" b="1" dirty="0">
                <a:solidFill>
                  <a:srgbClr val="000000"/>
                </a:solidFill>
                <a:latin typeface="Arial" pitchFamily="34" charset="0"/>
                <a:ea typeface="ＭＳ Ｐゴシック" charset="0"/>
                <a:cs typeface="Arial" pitchFamily="34" charset="0"/>
              </a:rPr>
              <a:t>chromatids</a:t>
            </a:r>
          </a:p>
        </p:txBody>
      </p:sp>
      <p:sp>
        <p:nvSpPr>
          <p:cNvPr id="36" name="TextBox 35"/>
          <p:cNvSpPr txBox="1"/>
          <p:nvPr/>
        </p:nvSpPr>
        <p:spPr>
          <a:xfrm>
            <a:off x="673100" y="5839962"/>
            <a:ext cx="3132589" cy="323165"/>
          </a:xfrm>
          <a:prstGeom prst="rect">
            <a:avLst/>
          </a:prstGeom>
          <a:noFill/>
        </p:spPr>
        <p:txBody>
          <a:bodyPr wrap="none" rtlCol="0">
            <a:spAutoFit/>
          </a:bodyPr>
          <a:lstStyle/>
          <a:p>
            <a:pPr eaLnBrk="0" hangingPunct="0"/>
            <a:r>
              <a:rPr lang="en-US" sz="1500" b="1" dirty="0">
                <a:solidFill>
                  <a:srgbClr val="FFFFFF"/>
                </a:solidFill>
                <a:latin typeface="Arial" pitchFamily="34" charset="0"/>
                <a:ea typeface="ＭＳ Ｐゴシック" charset="0"/>
                <a:cs typeface="Arial" pitchFamily="34" charset="0"/>
              </a:rPr>
              <a:t>INTERPHASE BEFORE MEIOSIS</a:t>
            </a:r>
          </a:p>
        </p:txBody>
      </p:sp>
      <p:sp>
        <p:nvSpPr>
          <p:cNvPr id="37" name="TextBox 19"/>
          <p:cNvSpPr txBox="1">
            <a:spLocks noChangeArrowheads="1"/>
          </p:cNvSpPr>
          <p:nvPr/>
        </p:nvSpPr>
        <p:spPr bwMode="auto">
          <a:xfrm>
            <a:off x="4452146" y="5852859"/>
            <a:ext cx="932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500" b="1" dirty="0">
                <a:solidFill>
                  <a:srgbClr val="FFFFFF"/>
                </a:solidFill>
                <a:latin typeface="Arial"/>
                <a:ea typeface="ＭＳ Ｐゴシック" charset="0"/>
              </a:rPr>
              <a:t>MEIOSIS </a:t>
            </a:r>
            <a:r>
              <a:rPr lang="en-US" sz="1600" b="1" dirty="0">
                <a:solidFill>
                  <a:srgbClr val="FFFFFF"/>
                </a:solidFill>
                <a:latin typeface="Times New Roman" pitchFamily="18" charset="0"/>
                <a:ea typeface="ＭＳ Ｐゴシック" charset="0"/>
                <a:cs typeface="Times New Roman" pitchFamily="18" charset="0"/>
              </a:rPr>
              <a:t>I</a:t>
            </a:r>
          </a:p>
        </p:txBody>
      </p:sp>
    </p:spTree>
    <p:extLst>
      <p:ext uri="{BB962C8B-B14F-4D97-AF65-F5344CB8AC3E}">
        <p14:creationId xmlns:p14="http://schemas.microsoft.com/office/powerpoint/2010/main" val="2876205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562708" y="440252"/>
            <a:ext cx="8543108" cy="958863"/>
          </a:xfrm>
        </p:spPr>
        <p:txBody>
          <a:bodyPr/>
          <a:lstStyle/>
          <a:p>
            <a:r>
              <a:rPr lang="en-US" sz="4000" dirty="0">
                <a:solidFill>
                  <a:srgbClr val="FF0000"/>
                </a:solidFill>
                <a:latin typeface="Cambria" panose="02040503050406030204" pitchFamily="18" charset="0"/>
              </a:rPr>
              <a:t>The Process of Meiosis</a:t>
            </a:r>
          </a:p>
        </p:txBody>
      </p:sp>
      <p:sp>
        <p:nvSpPr>
          <p:cNvPr id="179203" name="Rectangle 3"/>
          <p:cNvSpPr>
            <a:spLocks noGrp="1" noChangeArrowheads="1"/>
          </p:cNvSpPr>
          <p:nvPr>
            <p:ph idx="1"/>
          </p:nvPr>
        </p:nvSpPr>
        <p:spPr>
          <a:xfrm>
            <a:off x="562708" y="1399115"/>
            <a:ext cx="7930662" cy="4777848"/>
          </a:xfrm>
        </p:spPr>
        <p:txBody>
          <a:bodyPr/>
          <a:lstStyle/>
          <a:p>
            <a:r>
              <a:rPr lang="en-US" b="1" dirty="0">
                <a:solidFill>
                  <a:srgbClr val="FF0000"/>
                </a:solidFill>
                <a:latin typeface="Cambria" panose="02040503050406030204" pitchFamily="18" charset="0"/>
              </a:rPr>
              <a:t>Meiosis</a:t>
            </a:r>
            <a:r>
              <a:rPr lang="en-US" b="1" dirty="0">
                <a:latin typeface="Cambria" panose="02040503050406030204" pitchFamily="18" charset="0"/>
              </a:rPr>
              <a:t>, </a:t>
            </a:r>
            <a:r>
              <a:rPr lang="en-US" sz="2400" b="1" dirty="0">
                <a:latin typeface="Cambria" panose="02040503050406030204" pitchFamily="18" charset="0"/>
              </a:rPr>
              <a:t>the process of cell division that produces haploid gametes in diploid organisms, resembles mitosis, but with two differences. </a:t>
            </a:r>
          </a:p>
          <a:p>
            <a:pPr marL="971550" lvl="1" indent="-514350">
              <a:buFont typeface="+mj-lt"/>
              <a:buAutoNum type="arabicPeriod"/>
            </a:pPr>
            <a:r>
              <a:rPr lang="en-US" sz="2400" b="1" dirty="0">
                <a:latin typeface="Cambria" panose="02040503050406030204" pitchFamily="18" charset="0"/>
              </a:rPr>
              <a:t>The first difference is that the number of chromosomes during meiosis is cut in half. </a:t>
            </a:r>
          </a:p>
          <a:p>
            <a:pPr lvl="2"/>
            <a:r>
              <a:rPr lang="en-US" b="1" dirty="0">
                <a:latin typeface="Cambria" panose="02040503050406030204" pitchFamily="18" charset="0"/>
              </a:rPr>
              <a:t>In meiosis, a cell that has duplicated its chromosomes undergoes two consecutive divisions, called meiosis I and meiosis II. </a:t>
            </a:r>
          </a:p>
          <a:p>
            <a:pPr lvl="2"/>
            <a:r>
              <a:rPr lang="en-US" b="1" dirty="0">
                <a:latin typeface="Cambria" panose="02040503050406030204" pitchFamily="18" charset="0"/>
              </a:rPr>
              <a:t>Because one duplication of the chromosomes is followed by two divisions, each of the four daughter cells resulting from meiosis has a haploid set of chromosomes.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Bioflix</a:t>
            </a:r>
            <a:r>
              <a:rPr lang="en-US" dirty="0"/>
              <a:t> Animation: Meiosis</a:t>
            </a:r>
          </a:p>
        </p:txBody>
      </p:sp>
      <p:sp>
        <p:nvSpPr>
          <p:cNvPr id="3" name="Footer Placeholder 2"/>
          <p:cNvSpPr>
            <a:spLocks noGrp="1"/>
          </p:cNvSpPr>
          <p:nvPr>
            <p:ph type="ftr" sz="quarter" idx="11"/>
          </p:nvPr>
        </p:nvSpPr>
        <p:spPr/>
        <p:txBody>
          <a:bodyPr/>
          <a:lstStyle/>
          <a:p>
            <a:r>
              <a:rPr lang="en-US"/>
              <a:t>© 2016 Pearson Education, Inc.</a:t>
            </a:r>
          </a:p>
        </p:txBody>
      </p:sp>
      <p:pic>
        <p:nvPicPr>
          <p:cNvPr id="5" name="Meiosi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169126"/>
            <a:ext cx="6096000" cy="4572000"/>
          </a:xfrm>
          <a:prstGeom prst="rect">
            <a:avLst/>
          </a:prstGeom>
        </p:spPr>
      </p:pic>
    </p:spTree>
    <p:extLst>
      <p:ext uri="{BB962C8B-B14F-4D97-AF65-F5344CB8AC3E}">
        <p14:creationId xmlns:p14="http://schemas.microsoft.com/office/powerpoint/2010/main" val="803774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600892" y="554553"/>
            <a:ext cx="8543108" cy="958863"/>
          </a:xfrm>
        </p:spPr>
        <p:txBody>
          <a:bodyPr/>
          <a:lstStyle/>
          <a:p>
            <a:r>
              <a:rPr lang="en-US" sz="4000" dirty="0">
                <a:solidFill>
                  <a:srgbClr val="FF0000"/>
                </a:solidFill>
                <a:latin typeface="Cambria" panose="02040503050406030204" pitchFamily="18" charset="0"/>
              </a:rPr>
              <a:t>The Process of Meiosis</a:t>
            </a:r>
          </a:p>
        </p:txBody>
      </p:sp>
      <p:sp>
        <p:nvSpPr>
          <p:cNvPr id="179203" name="Rectangle 3"/>
          <p:cNvSpPr>
            <a:spLocks noGrp="1" noChangeArrowheads="1"/>
          </p:cNvSpPr>
          <p:nvPr>
            <p:ph idx="1"/>
          </p:nvPr>
        </p:nvSpPr>
        <p:spPr>
          <a:xfrm>
            <a:off x="729762" y="1513415"/>
            <a:ext cx="7860323" cy="4830601"/>
          </a:xfrm>
        </p:spPr>
        <p:txBody>
          <a:bodyPr/>
          <a:lstStyle/>
          <a:p>
            <a:pPr marL="514350" indent="-514350">
              <a:buFont typeface="+mj-lt"/>
              <a:buAutoNum type="arabicPeriod" startAt="2"/>
            </a:pPr>
            <a:r>
              <a:rPr lang="en-US" b="1" dirty="0">
                <a:latin typeface="Cambria" panose="02040503050406030204" pitchFamily="18" charset="0"/>
              </a:rPr>
              <a:t>The second difference of meiosis compared with mitosis is an exchange of genetic material—pieces of chromosomes—between homologous chromosomes.</a:t>
            </a:r>
          </a:p>
          <a:p>
            <a:pPr lvl="1"/>
            <a:r>
              <a:rPr lang="en-US" b="1" dirty="0">
                <a:latin typeface="Cambria" panose="02040503050406030204" pitchFamily="18" charset="0"/>
              </a:rPr>
              <a:t>This exchange, called crossing over, occurs during the first prophase of meiosis.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392" y="204216"/>
            <a:ext cx="3633216" cy="6449568"/>
          </a:xfrm>
          <a:prstGeom prst="rect">
            <a:avLst/>
          </a:prstGeom>
        </p:spPr>
      </p:pic>
      <p:sp>
        <p:nvSpPr>
          <p:cNvPr id="4" name="TextBox 2"/>
          <p:cNvSpPr txBox="1">
            <a:spLocks noChangeArrowheads="1"/>
          </p:cNvSpPr>
          <p:nvPr/>
        </p:nvSpPr>
        <p:spPr bwMode="auto">
          <a:xfrm>
            <a:off x="3750390" y="273421"/>
            <a:ext cx="16575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000" b="1" dirty="0">
                <a:solidFill>
                  <a:srgbClr val="FFFFFF"/>
                </a:solidFill>
                <a:latin typeface="Arial"/>
                <a:ea typeface="ＭＳ Ｐゴシック" charset="0"/>
              </a:rPr>
              <a:t>INTERPHASE</a:t>
            </a:r>
          </a:p>
        </p:txBody>
      </p:sp>
      <p:sp>
        <p:nvSpPr>
          <p:cNvPr id="5" name="TextBox 3"/>
          <p:cNvSpPr txBox="1">
            <a:spLocks noChangeArrowheads="1"/>
          </p:cNvSpPr>
          <p:nvPr/>
        </p:nvSpPr>
        <p:spPr bwMode="auto">
          <a:xfrm>
            <a:off x="3003471" y="1725983"/>
            <a:ext cx="14747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Centrosomes</a:t>
            </a:r>
          </a:p>
        </p:txBody>
      </p:sp>
      <p:sp>
        <p:nvSpPr>
          <p:cNvPr id="6" name="TextBox 4"/>
          <p:cNvSpPr txBox="1">
            <a:spLocks noChangeArrowheads="1"/>
          </p:cNvSpPr>
          <p:nvPr/>
        </p:nvSpPr>
        <p:spPr bwMode="auto">
          <a:xfrm>
            <a:off x="2986009" y="5005756"/>
            <a:ext cx="1000274"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Nuclear</a:t>
            </a:r>
          </a:p>
          <a:p>
            <a:pPr eaLnBrk="0" hangingPunct="0">
              <a:lnSpc>
                <a:spcPts val="2000"/>
              </a:lnSpc>
            </a:pPr>
            <a:r>
              <a:rPr lang="en-US" sz="1800" b="1" dirty="0">
                <a:solidFill>
                  <a:srgbClr val="000000"/>
                </a:solidFill>
                <a:latin typeface="Arial"/>
                <a:ea typeface="ＭＳ Ｐゴシック" charset="0"/>
              </a:rPr>
              <a:t>envelope</a:t>
            </a:r>
          </a:p>
        </p:txBody>
      </p:sp>
      <p:sp>
        <p:nvSpPr>
          <p:cNvPr id="7" name="TextBox 6"/>
          <p:cNvSpPr txBox="1">
            <a:spLocks noChangeArrowheads="1"/>
          </p:cNvSpPr>
          <p:nvPr/>
        </p:nvSpPr>
        <p:spPr bwMode="auto">
          <a:xfrm>
            <a:off x="4637009" y="5077988"/>
            <a:ext cx="1577355"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Uncondensed</a:t>
            </a:r>
          </a:p>
          <a:p>
            <a:pPr eaLnBrk="0" hangingPunct="0">
              <a:lnSpc>
                <a:spcPts val="2000"/>
              </a:lnSpc>
            </a:pPr>
            <a:r>
              <a:rPr lang="en-US" sz="1800" b="1" dirty="0">
                <a:solidFill>
                  <a:srgbClr val="000000"/>
                </a:solidFill>
                <a:latin typeface="Arial"/>
                <a:ea typeface="ＭＳ Ｐゴシック" charset="0"/>
              </a:rPr>
              <a:t>chromosomes</a:t>
            </a:r>
          </a:p>
        </p:txBody>
      </p:sp>
      <p:sp>
        <p:nvSpPr>
          <p:cNvPr id="8" name="TextBox 8"/>
          <p:cNvSpPr txBox="1">
            <a:spLocks noChangeArrowheads="1"/>
          </p:cNvSpPr>
          <p:nvPr/>
        </p:nvSpPr>
        <p:spPr bwMode="auto">
          <a:xfrm>
            <a:off x="2924096" y="5805065"/>
            <a:ext cx="30633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2000" b="1" dirty="0">
                <a:solidFill>
                  <a:srgbClr val="000000"/>
                </a:solidFill>
                <a:latin typeface="Arial"/>
                <a:ea typeface="ＭＳ Ｐゴシック" charset="0"/>
              </a:rPr>
              <a:t>Chromosomes duplicate.</a:t>
            </a:r>
          </a:p>
        </p:txBody>
      </p:sp>
      <p:sp>
        <p:nvSpPr>
          <p:cNvPr id="9" name="Freeform 8"/>
          <p:cNvSpPr/>
          <p:nvPr/>
        </p:nvSpPr>
        <p:spPr bwMode="auto">
          <a:xfrm rot="21404874">
            <a:off x="4840611" y="4069096"/>
            <a:ext cx="239066" cy="1021561"/>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0" name="Freeform 9"/>
          <p:cNvSpPr/>
          <p:nvPr/>
        </p:nvSpPr>
        <p:spPr bwMode="auto">
          <a:xfrm rot="21404874" flipH="1">
            <a:off x="3758553" y="4203236"/>
            <a:ext cx="677568" cy="787110"/>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1" name="Freeform 10"/>
          <p:cNvSpPr/>
          <p:nvPr/>
        </p:nvSpPr>
        <p:spPr bwMode="auto">
          <a:xfrm flipH="1" flipV="1">
            <a:off x="4286247" y="2007744"/>
            <a:ext cx="55721" cy="427798"/>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2" name="Freeform 11"/>
          <p:cNvSpPr/>
          <p:nvPr/>
        </p:nvSpPr>
        <p:spPr bwMode="auto">
          <a:xfrm flipH="1" flipV="1">
            <a:off x="4283864" y="2002982"/>
            <a:ext cx="328616" cy="342549"/>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3266328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3" name="Picture 92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451104"/>
            <a:ext cx="8546592" cy="5955792"/>
          </a:xfrm>
          <a:prstGeom prst="rect">
            <a:avLst/>
          </a:prstGeom>
        </p:spPr>
      </p:pic>
      <p:sp>
        <p:nvSpPr>
          <p:cNvPr id="4" name="TextBox 2"/>
          <p:cNvSpPr txBox="1">
            <a:spLocks noChangeArrowheads="1"/>
          </p:cNvSpPr>
          <p:nvPr/>
        </p:nvSpPr>
        <p:spPr bwMode="auto">
          <a:xfrm>
            <a:off x="1829148" y="557112"/>
            <a:ext cx="55318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FFFFFF"/>
                </a:solidFill>
                <a:latin typeface="Arial"/>
                <a:ea typeface="ＭＳ Ｐゴシック" charset="0"/>
              </a:rPr>
              <a:t>MEIOSIS </a:t>
            </a:r>
            <a:r>
              <a:rPr lang="en-US" sz="1800" b="1" dirty="0">
                <a:solidFill>
                  <a:srgbClr val="FFFFFF"/>
                </a:solidFill>
                <a:latin typeface="Times New Roman" pitchFamily="18" charset="0"/>
                <a:ea typeface="ＭＳ Ｐゴシック" charset="0"/>
                <a:cs typeface="Times New Roman" pitchFamily="18" charset="0"/>
              </a:rPr>
              <a:t>I</a:t>
            </a:r>
            <a:r>
              <a:rPr lang="en-US" sz="1600" b="1" dirty="0">
                <a:solidFill>
                  <a:srgbClr val="FFFFFF"/>
                </a:solidFill>
                <a:latin typeface="Arial"/>
                <a:ea typeface="ＭＳ Ｐゴシック" charset="0"/>
              </a:rPr>
              <a:t>: HOMOLOGOUS CHROMOSOMES SEPARATE</a:t>
            </a:r>
          </a:p>
        </p:txBody>
      </p:sp>
      <p:sp>
        <p:nvSpPr>
          <p:cNvPr id="5" name="TextBox 3"/>
          <p:cNvSpPr txBox="1">
            <a:spLocks noChangeArrowheads="1"/>
          </p:cNvSpPr>
          <p:nvPr/>
        </p:nvSpPr>
        <p:spPr bwMode="auto">
          <a:xfrm>
            <a:off x="744092" y="1223862"/>
            <a:ext cx="1295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FFFFFF"/>
                </a:solidFill>
                <a:latin typeface="Arial"/>
                <a:ea typeface="ＭＳ Ｐゴシック" charset="0"/>
              </a:rPr>
              <a:t>PROPHASE </a:t>
            </a:r>
            <a:r>
              <a:rPr lang="en-US" sz="1800" b="1" dirty="0">
                <a:solidFill>
                  <a:srgbClr val="FFFFFF"/>
                </a:solidFill>
                <a:latin typeface="Times New Roman" panose="02020603050405020304" pitchFamily="18" charset="0"/>
                <a:ea typeface="ＭＳ Ｐゴシック" charset="0"/>
                <a:cs typeface="Times New Roman" panose="02020603050405020304" pitchFamily="18" charset="0"/>
              </a:rPr>
              <a:t>I</a:t>
            </a:r>
          </a:p>
        </p:txBody>
      </p:sp>
      <p:sp>
        <p:nvSpPr>
          <p:cNvPr id="6" name="TextBox 4"/>
          <p:cNvSpPr txBox="1">
            <a:spLocks noChangeArrowheads="1"/>
          </p:cNvSpPr>
          <p:nvPr/>
        </p:nvSpPr>
        <p:spPr bwMode="auto">
          <a:xfrm>
            <a:off x="494061" y="1916805"/>
            <a:ext cx="117339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Sites of</a:t>
            </a:r>
          </a:p>
          <a:p>
            <a:pPr eaLnBrk="0" hangingPunct="0">
              <a:lnSpc>
                <a:spcPts val="1600"/>
              </a:lnSpc>
            </a:pPr>
            <a:r>
              <a:rPr lang="en-US" sz="1400" b="1" dirty="0">
                <a:solidFill>
                  <a:srgbClr val="FF0000"/>
                </a:solidFill>
                <a:latin typeface="Arial"/>
                <a:ea typeface="ＭＳ Ｐゴシック" charset="0"/>
              </a:rPr>
              <a:t>crossing over</a:t>
            </a:r>
          </a:p>
        </p:txBody>
      </p:sp>
      <p:sp>
        <p:nvSpPr>
          <p:cNvPr id="7" name="TextBox 6"/>
          <p:cNvSpPr txBox="1">
            <a:spLocks noChangeArrowheads="1"/>
          </p:cNvSpPr>
          <p:nvPr/>
        </p:nvSpPr>
        <p:spPr bwMode="auto">
          <a:xfrm>
            <a:off x="1637854" y="2383531"/>
            <a:ext cx="6460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Spindle</a:t>
            </a:r>
          </a:p>
        </p:txBody>
      </p:sp>
      <p:sp>
        <p:nvSpPr>
          <p:cNvPr id="8" name="TextBox 7"/>
          <p:cNvSpPr txBox="1">
            <a:spLocks noChangeArrowheads="1"/>
          </p:cNvSpPr>
          <p:nvPr/>
        </p:nvSpPr>
        <p:spPr bwMode="auto">
          <a:xfrm>
            <a:off x="2805460" y="1226243"/>
            <a:ext cx="14162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FFFFFF"/>
                </a:solidFill>
                <a:latin typeface="Arial"/>
                <a:ea typeface="ＭＳ Ｐゴシック" charset="0"/>
              </a:rPr>
              <a:t>METAPHASE </a:t>
            </a:r>
            <a:r>
              <a:rPr lang="en-US" sz="1800" b="1" dirty="0">
                <a:solidFill>
                  <a:srgbClr val="FFFFFF"/>
                </a:solidFill>
                <a:latin typeface="Times New Roman" panose="02020603050405020304" pitchFamily="18" charset="0"/>
                <a:ea typeface="ＭＳ Ｐゴシック" charset="0"/>
                <a:cs typeface="Times New Roman" panose="02020603050405020304" pitchFamily="18" charset="0"/>
              </a:rPr>
              <a:t>I</a:t>
            </a:r>
          </a:p>
        </p:txBody>
      </p:sp>
      <p:sp>
        <p:nvSpPr>
          <p:cNvPr id="9" name="TextBox 8"/>
          <p:cNvSpPr txBox="1">
            <a:spLocks noChangeArrowheads="1"/>
          </p:cNvSpPr>
          <p:nvPr/>
        </p:nvSpPr>
        <p:spPr bwMode="auto">
          <a:xfrm>
            <a:off x="2622898" y="1910455"/>
            <a:ext cx="122309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Spindle tracks</a:t>
            </a:r>
          </a:p>
          <a:p>
            <a:pPr eaLnBrk="0" hangingPunct="0">
              <a:lnSpc>
                <a:spcPts val="1600"/>
              </a:lnSpc>
            </a:pPr>
            <a:r>
              <a:rPr lang="en-US" sz="1400" b="1" dirty="0">
                <a:solidFill>
                  <a:srgbClr val="000000"/>
                </a:solidFill>
                <a:latin typeface="Arial"/>
                <a:ea typeface="ＭＳ Ｐゴシック" charset="0"/>
              </a:rPr>
              <a:t>attached to</a:t>
            </a:r>
          </a:p>
          <a:p>
            <a:pPr eaLnBrk="0" hangingPunct="0">
              <a:lnSpc>
                <a:spcPts val="1600"/>
              </a:lnSpc>
            </a:pPr>
            <a:r>
              <a:rPr lang="en-US" sz="1400" b="1" dirty="0">
                <a:solidFill>
                  <a:srgbClr val="000000"/>
                </a:solidFill>
                <a:latin typeface="Arial"/>
                <a:ea typeface="ＭＳ Ｐゴシック" charset="0"/>
              </a:rPr>
              <a:t>chromosome</a:t>
            </a:r>
          </a:p>
        </p:txBody>
      </p:sp>
      <p:sp>
        <p:nvSpPr>
          <p:cNvPr id="10" name="TextBox 11"/>
          <p:cNvSpPr txBox="1">
            <a:spLocks noChangeArrowheads="1"/>
          </p:cNvSpPr>
          <p:nvPr/>
        </p:nvSpPr>
        <p:spPr bwMode="auto">
          <a:xfrm>
            <a:off x="4990654" y="1223862"/>
            <a:ext cx="12936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FFFFFF"/>
                </a:solidFill>
                <a:latin typeface="Arial"/>
                <a:ea typeface="ＭＳ Ｐゴシック" charset="0"/>
              </a:rPr>
              <a:t>ANAPHASE </a:t>
            </a:r>
            <a:r>
              <a:rPr lang="en-US" sz="1800" b="1" dirty="0">
                <a:solidFill>
                  <a:srgbClr val="FFFFFF"/>
                </a:solidFill>
                <a:latin typeface="Times New Roman" panose="02020603050405020304" pitchFamily="18" charset="0"/>
                <a:ea typeface="ＭＳ Ｐゴシック" charset="0"/>
                <a:cs typeface="Times New Roman" panose="02020603050405020304" pitchFamily="18" charset="0"/>
              </a:rPr>
              <a:t>I</a:t>
            </a:r>
          </a:p>
        </p:txBody>
      </p:sp>
      <p:sp>
        <p:nvSpPr>
          <p:cNvPr id="11" name="TextBox 12"/>
          <p:cNvSpPr txBox="1">
            <a:spLocks noChangeArrowheads="1"/>
          </p:cNvSpPr>
          <p:nvPr/>
        </p:nvSpPr>
        <p:spPr bwMode="auto">
          <a:xfrm>
            <a:off x="4731892" y="1918392"/>
            <a:ext cx="1513235"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Sister chromatids</a:t>
            </a:r>
          </a:p>
          <a:p>
            <a:pPr eaLnBrk="0" hangingPunct="0">
              <a:lnSpc>
                <a:spcPts val="1600"/>
              </a:lnSpc>
            </a:pPr>
            <a:r>
              <a:rPr lang="en-US" sz="1400" b="1" dirty="0">
                <a:solidFill>
                  <a:srgbClr val="000000"/>
                </a:solidFill>
                <a:latin typeface="Arial"/>
                <a:ea typeface="ＭＳ Ｐゴシック" charset="0"/>
              </a:rPr>
              <a:t>remain attached</a:t>
            </a:r>
          </a:p>
        </p:txBody>
      </p:sp>
      <p:sp>
        <p:nvSpPr>
          <p:cNvPr id="12" name="TextBox 14"/>
          <p:cNvSpPr txBox="1">
            <a:spLocks noChangeArrowheads="1"/>
          </p:cNvSpPr>
          <p:nvPr/>
        </p:nvSpPr>
        <p:spPr bwMode="auto">
          <a:xfrm>
            <a:off x="6786803" y="1108767"/>
            <a:ext cx="18807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800"/>
              </a:lnSpc>
            </a:pPr>
            <a:r>
              <a:rPr lang="en-US" sz="1600" b="1" dirty="0">
                <a:solidFill>
                  <a:srgbClr val="FFFFFF"/>
                </a:solidFill>
                <a:latin typeface="Arial"/>
                <a:ea typeface="ＭＳ Ｐゴシック" charset="0"/>
              </a:rPr>
              <a:t>TELOPHASE </a:t>
            </a:r>
            <a:r>
              <a:rPr lang="en-US" sz="1800" b="1" dirty="0">
                <a:solidFill>
                  <a:srgbClr val="FFFFFF"/>
                </a:solidFill>
                <a:latin typeface="Times New Roman" panose="02020603050405020304" pitchFamily="18" charset="0"/>
                <a:ea typeface="ＭＳ Ｐゴシック" charset="0"/>
                <a:cs typeface="Times New Roman" panose="02020603050405020304" pitchFamily="18" charset="0"/>
              </a:rPr>
              <a:t>I</a:t>
            </a:r>
            <a:r>
              <a:rPr lang="en-US" sz="1600" b="1" dirty="0">
                <a:solidFill>
                  <a:srgbClr val="FFFFFF"/>
                </a:solidFill>
                <a:latin typeface="Arial"/>
                <a:ea typeface="ＭＳ Ｐゴシック" charset="0"/>
              </a:rPr>
              <a:t> AND</a:t>
            </a:r>
          </a:p>
          <a:p>
            <a:pPr algn="ctr" eaLnBrk="0" hangingPunct="0">
              <a:lnSpc>
                <a:spcPts val="1800"/>
              </a:lnSpc>
            </a:pPr>
            <a:r>
              <a:rPr lang="en-US" sz="1600" b="1" dirty="0">
                <a:solidFill>
                  <a:srgbClr val="FFFFFF"/>
                </a:solidFill>
                <a:latin typeface="Arial"/>
                <a:ea typeface="ＭＳ Ｐゴシック" charset="0"/>
              </a:rPr>
              <a:t>CYTOKINESIS</a:t>
            </a:r>
          </a:p>
        </p:txBody>
      </p:sp>
      <p:sp>
        <p:nvSpPr>
          <p:cNvPr id="14" name="TextBox 16"/>
          <p:cNvSpPr txBox="1">
            <a:spLocks noChangeArrowheads="1"/>
          </p:cNvSpPr>
          <p:nvPr/>
        </p:nvSpPr>
        <p:spPr bwMode="auto">
          <a:xfrm>
            <a:off x="6857554" y="2091430"/>
            <a:ext cx="785471"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Cleavage</a:t>
            </a:r>
          </a:p>
          <a:p>
            <a:pPr eaLnBrk="0" hangingPunct="0">
              <a:lnSpc>
                <a:spcPts val="1600"/>
              </a:lnSpc>
            </a:pPr>
            <a:r>
              <a:rPr lang="en-US" sz="1400" b="1" dirty="0">
                <a:solidFill>
                  <a:srgbClr val="000000"/>
                </a:solidFill>
                <a:latin typeface="Arial"/>
                <a:ea typeface="ＭＳ Ｐゴシック" charset="0"/>
              </a:rPr>
              <a:t>furrow</a:t>
            </a:r>
          </a:p>
        </p:txBody>
      </p:sp>
      <p:sp>
        <p:nvSpPr>
          <p:cNvPr id="15" name="TextBox 18"/>
          <p:cNvSpPr txBox="1">
            <a:spLocks noChangeArrowheads="1"/>
          </p:cNvSpPr>
          <p:nvPr/>
        </p:nvSpPr>
        <p:spPr bwMode="auto">
          <a:xfrm>
            <a:off x="487711" y="3977380"/>
            <a:ext cx="96500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Sister</a:t>
            </a:r>
          </a:p>
          <a:p>
            <a:pPr eaLnBrk="0" hangingPunct="0">
              <a:lnSpc>
                <a:spcPts val="1600"/>
              </a:lnSpc>
            </a:pPr>
            <a:r>
              <a:rPr lang="en-US" sz="1400" b="1" dirty="0">
                <a:solidFill>
                  <a:srgbClr val="000000"/>
                </a:solidFill>
                <a:latin typeface="Arial"/>
                <a:ea typeface="ＭＳ Ｐゴシック" charset="0"/>
              </a:rPr>
              <a:t>chromatids</a:t>
            </a:r>
          </a:p>
        </p:txBody>
      </p:sp>
      <p:sp>
        <p:nvSpPr>
          <p:cNvPr id="16" name="TextBox 20"/>
          <p:cNvSpPr txBox="1">
            <a:spLocks noChangeArrowheads="1"/>
          </p:cNvSpPr>
          <p:nvPr/>
        </p:nvSpPr>
        <p:spPr bwMode="auto">
          <a:xfrm>
            <a:off x="1044671" y="4352823"/>
            <a:ext cx="122469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0" hangingPunct="0">
              <a:lnSpc>
                <a:spcPts val="1600"/>
              </a:lnSpc>
            </a:pPr>
            <a:r>
              <a:rPr lang="en-US" sz="1400" b="1" dirty="0">
                <a:solidFill>
                  <a:srgbClr val="000000"/>
                </a:solidFill>
                <a:latin typeface="Arial"/>
                <a:ea typeface="ＭＳ Ｐゴシック" charset="0"/>
              </a:rPr>
              <a:t>Pair of</a:t>
            </a:r>
          </a:p>
          <a:p>
            <a:pPr algn="r" eaLnBrk="0" hangingPunct="0">
              <a:lnSpc>
                <a:spcPts val="1600"/>
              </a:lnSpc>
            </a:pPr>
            <a:r>
              <a:rPr lang="en-US" sz="1400" b="1" dirty="0">
                <a:solidFill>
                  <a:srgbClr val="000000"/>
                </a:solidFill>
                <a:latin typeface="Arial"/>
                <a:ea typeface="ＭＳ Ｐゴシック" charset="0"/>
              </a:rPr>
              <a:t>homologous</a:t>
            </a:r>
          </a:p>
          <a:p>
            <a:pPr algn="r" eaLnBrk="0" hangingPunct="0">
              <a:lnSpc>
                <a:spcPts val="1600"/>
              </a:lnSpc>
            </a:pPr>
            <a:r>
              <a:rPr lang="en-US" sz="1400" b="1" dirty="0">
                <a:solidFill>
                  <a:srgbClr val="000000"/>
                </a:solidFill>
                <a:latin typeface="Arial"/>
                <a:ea typeface="ＭＳ Ｐゴシック" charset="0"/>
              </a:rPr>
              <a:t>chromosomes</a:t>
            </a:r>
          </a:p>
        </p:txBody>
      </p:sp>
      <p:sp>
        <p:nvSpPr>
          <p:cNvPr id="17" name="TextBox 23"/>
          <p:cNvSpPr txBox="1">
            <a:spLocks noChangeArrowheads="1"/>
          </p:cNvSpPr>
          <p:nvPr/>
        </p:nvSpPr>
        <p:spPr bwMode="auto">
          <a:xfrm>
            <a:off x="2614168" y="4069456"/>
            <a:ext cx="10066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Centromere</a:t>
            </a:r>
          </a:p>
        </p:txBody>
      </p:sp>
      <p:sp>
        <p:nvSpPr>
          <p:cNvPr id="18" name="TextBox 24"/>
          <p:cNvSpPr txBox="1">
            <a:spLocks noChangeArrowheads="1"/>
          </p:cNvSpPr>
          <p:nvPr/>
        </p:nvSpPr>
        <p:spPr bwMode="auto">
          <a:xfrm>
            <a:off x="496442" y="5119586"/>
            <a:ext cx="1401025"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800"/>
              </a:lnSpc>
            </a:pPr>
            <a:r>
              <a:rPr lang="en-US" sz="1600" b="1" dirty="0">
                <a:solidFill>
                  <a:srgbClr val="000000"/>
                </a:solidFill>
                <a:latin typeface="Arial"/>
                <a:ea typeface="ＭＳ Ｐゴシック" charset="0"/>
              </a:rPr>
              <a:t>Homologous</a:t>
            </a:r>
          </a:p>
          <a:p>
            <a:pPr eaLnBrk="0" hangingPunct="0">
              <a:lnSpc>
                <a:spcPts val="1800"/>
              </a:lnSpc>
            </a:pPr>
            <a:r>
              <a:rPr lang="en-US" sz="1600" b="1" dirty="0">
                <a:solidFill>
                  <a:srgbClr val="000000"/>
                </a:solidFill>
                <a:latin typeface="Arial"/>
                <a:ea typeface="ＭＳ Ｐゴシック" charset="0"/>
              </a:rPr>
              <a:t>chromosomes</a:t>
            </a:r>
          </a:p>
          <a:p>
            <a:pPr eaLnBrk="0" hangingPunct="0">
              <a:lnSpc>
                <a:spcPts val="1800"/>
              </a:lnSpc>
            </a:pPr>
            <a:r>
              <a:rPr lang="en-US" sz="1600" b="1" dirty="0">
                <a:solidFill>
                  <a:srgbClr val="000000"/>
                </a:solidFill>
                <a:latin typeface="Arial"/>
                <a:ea typeface="ＭＳ Ｐゴシック" charset="0"/>
              </a:rPr>
              <a:t>pair up and</a:t>
            </a:r>
          </a:p>
          <a:p>
            <a:pPr eaLnBrk="0" hangingPunct="0">
              <a:lnSpc>
                <a:spcPts val="1800"/>
              </a:lnSpc>
            </a:pPr>
            <a:r>
              <a:rPr lang="en-US" sz="1600" b="1" dirty="0">
                <a:solidFill>
                  <a:srgbClr val="000000"/>
                </a:solidFill>
                <a:latin typeface="Arial"/>
                <a:ea typeface="ＭＳ Ｐゴシック" charset="0"/>
              </a:rPr>
              <a:t>exchange</a:t>
            </a:r>
          </a:p>
          <a:p>
            <a:pPr eaLnBrk="0" hangingPunct="0">
              <a:lnSpc>
                <a:spcPts val="1800"/>
              </a:lnSpc>
            </a:pPr>
            <a:r>
              <a:rPr lang="en-US" sz="1600" b="1" dirty="0">
                <a:solidFill>
                  <a:srgbClr val="000000"/>
                </a:solidFill>
                <a:latin typeface="Arial"/>
                <a:ea typeface="ＭＳ Ｐゴシック" charset="0"/>
              </a:rPr>
              <a:t>segments.</a:t>
            </a:r>
          </a:p>
        </p:txBody>
      </p:sp>
      <p:sp>
        <p:nvSpPr>
          <p:cNvPr id="19" name="TextBox 30"/>
          <p:cNvSpPr txBox="1">
            <a:spLocks noChangeArrowheads="1"/>
          </p:cNvSpPr>
          <p:nvPr/>
        </p:nvSpPr>
        <p:spPr bwMode="auto">
          <a:xfrm>
            <a:off x="2623692" y="5135460"/>
            <a:ext cx="14010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800"/>
              </a:lnSpc>
            </a:pPr>
            <a:r>
              <a:rPr lang="en-US" sz="1600" b="1" dirty="0">
                <a:solidFill>
                  <a:srgbClr val="FF0000"/>
                </a:solidFill>
                <a:latin typeface="Arial"/>
                <a:ea typeface="ＭＳ Ｐゴシック" charset="0"/>
              </a:rPr>
              <a:t>Pairs of</a:t>
            </a:r>
          </a:p>
          <a:p>
            <a:pPr eaLnBrk="0" hangingPunct="0">
              <a:lnSpc>
                <a:spcPts val="1800"/>
              </a:lnSpc>
            </a:pPr>
            <a:r>
              <a:rPr lang="en-US" sz="1600" b="1" dirty="0">
                <a:solidFill>
                  <a:srgbClr val="FF0000"/>
                </a:solidFill>
                <a:latin typeface="Arial"/>
                <a:ea typeface="ＭＳ Ｐゴシック" charset="0"/>
              </a:rPr>
              <a:t>homologous</a:t>
            </a:r>
          </a:p>
          <a:p>
            <a:pPr eaLnBrk="0" hangingPunct="0">
              <a:lnSpc>
                <a:spcPts val="1800"/>
              </a:lnSpc>
            </a:pPr>
            <a:r>
              <a:rPr lang="en-US" sz="1600" b="1" dirty="0">
                <a:solidFill>
                  <a:srgbClr val="FF0000"/>
                </a:solidFill>
                <a:latin typeface="Arial"/>
                <a:ea typeface="ＭＳ Ｐゴシック" charset="0"/>
              </a:rPr>
              <a:t>chromosomes</a:t>
            </a:r>
          </a:p>
          <a:p>
            <a:pPr eaLnBrk="0" hangingPunct="0">
              <a:lnSpc>
                <a:spcPts val="1800"/>
              </a:lnSpc>
            </a:pPr>
            <a:r>
              <a:rPr lang="en-US" sz="1600" b="1" dirty="0">
                <a:solidFill>
                  <a:srgbClr val="FF0000"/>
                </a:solidFill>
                <a:latin typeface="Arial"/>
                <a:ea typeface="ＭＳ Ｐゴシック" charset="0"/>
              </a:rPr>
              <a:t>line up.</a:t>
            </a:r>
          </a:p>
        </p:txBody>
      </p:sp>
      <p:sp>
        <p:nvSpPr>
          <p:cNvPr id="20" name="TextBox 34"/>
          <p:cNvSpPr txBox="1">
            <a:spLocks noChangeArrowheads="1"/>
          </p:cNvSpPr>
          <p:nvPr/>
        </p:nvSpPr>
        <p:spPr bwMode="auto">
          <a:xfrm>
            <a:off x="4743798" y="5124348"/>
            <a:ext cx="14010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800"/>
              </a:lnSpc>
            </a:pPr>
            <a:r>
              <a:rPr lang="en-US" sz="1600" b="1" dirty="0">
                <a:solidFill>
                  <a:srgbClr val="000000"/>
                </a:solidFill>
                <a:latin typeface="Arial"/>
                <a:ea typeface="ＭＳ Ｐゴシック" charset="0"/>
              </a:rPr>
              <a:t>Pairs of</a:t>
            </a:r>
          </a:p>
          <a:p>
            <a:pPr eaLnBrk="0" hangingPunct="0">
              <a:lnSpc>
                <a:spcPts val="1800"/>
              </a:lnSpc>
            </a:pPr>
            <a:r>
              <a:rPr lang="en-US" sz="1600" b="1" dirty="0">
                <a:solidFill>
                  <a:srgbClr val="000000"/>
                </a:solidFill>
                <a:latin typeface="Arial"/>
                <a:ea typeface="ＭＳ Ｐゴシック" charset="0"/>
              </a:rPr>
              <a:t>homologous</a:t>
            </a:r>
          </a:p>
          <a:p>
            <a:pPr eaLnBrk="0" hangingPunct="0">
              <a:lnSpc>
                <a:spcPts val="1800"/>
              </a:lnSpc>
            </a:pPr>
            <a:r>
              <a:rPr lang="en-US" sz="1600" b="1" dirty="0">
                <a:solidFill>
                  <a:srgbClr val="000000"/>
                </a:solidFill>
                <a:latin typeface="Arial"/>
                <a:ea typeface="ＭＳ Ｐゴシック" charset="0"/>
              </a:rPr>
              <a:t>chromosomes</a:t>
            </a:r>
          </a:p>
          <a:p>
            <a:pPr eaLnBrk="0" hangingPunct="0">
              <a:lnSpc>
                <a:spcPts val="1800"/>
              </a:lnSpc>
            </a:pPr>
            <a:r>
              <a:rPr lang="en-US" sz="1600" b="1" dirty="0">
                <a:solidFill>
                  <a:srgbClr val="000000"/>
                </a:solidFill>
                <a:latin typeface="Arial"/>
                <a:ea typeface="ＭＳ Ｐゴシック" charset="0"/>
              </a:rPr>
              <a:t>split up.</a:t>
            </a:r>
          </a:p>
        </p:txBody>
      </p:sp>
      <p:sp>
        <p:nvSpPr>
          <p:cNvPr id="21" name="TextBox 38"/>
          <p:cNvSpPr txBox="1">
            <a:spLocks noChangeArrowheads="1"/>
          </p:cNvSpPr>
          <p:nvPr/>
        </p:nvSpPr>
        <p:spPr bwMode="auto">
          <a:xfrm>
            <a:off x="6866285" y="5125142"/>
            <a:ext cx="163346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800"/>
              </a:lnSpc>
            </a:pPr>
            <a:r>
              <a:rPr lang="en-US" sz="1600" b="1" dirty="0">
                <a:solidFill>
                  <a:srgbClr val="FF0000"/>
                </a:solidFill>
                <a:latin typeface="Arial"/>
                <a:ea typeface="ＭＳ Ｐゴシック" charset="0"/>
              </a:rPr>
              <a:t>Two haploid</a:t>
            </a:r>
          </a:p>
          <a:p>
            <a:pPr eaLnBrk="0" hangingPunct="0">
              <a:lnSpc>
                <a:spcPts val="1800"/>
              </a:lnSpc>
            </a:pPr>
            <a:r>
              <a:rPr lang="en-US" sz="1600" b="1" dirty="0">
                <a:solidFill>
                  <a:srgbClr val="FF0000"/>
                </a:solidFill>
                <a:latin typeface="Arial"/>
                <a:ea typeface="ＭＳ Ｐゴシック" charset="0"/>
              </a:rPr>
              <a:t>cells form</a:t>
            </a:r>
            <a:r>
              <a:rPr lang="en-US" sz="1600" b="1" dirty="0">
                <a:solidFill>
                  <a:srgbClr val="000000"/>
                </a:solidFill>
                <a:latin typeface="Arial"/>
                <a:ea typeface="ＭＳ Ｐゴシック" charset="0"/>
              </a:rPr>
              <a:t>;</a:t>
            </a:r>
          </a:p>
          <a:p>
            <a:pPr eaLnBrk="0" hangingPunct="0">
              <a:lnSpc>
                <a:spcPts val="1800"/>
              </a:lnSpc>
            </a:pPr>
            <a:r>
              <a:rPr lang="en-US" sz="1600" b="1" dirty="0">
                <a:solidFill>
                  <a:srgbClr val="000000"/>
                </a:solidFill>
                <a:latin typeface="Arial"/>
                <a:ea typeface="ＭＳ Ｐゴシック" charset="0"/>
              </a:rPr>
              <a:t>chromosomes</a:t>
            </a:r>
          </a:p>
          <a:p>
            <a:pPr eaLnBrk="0" hangingPunct="0">
              <a:lnSpc>
                <a:spcPts val="1800"/>
              </a:lnSpc>
            </a:pPr>
            <a:r>
              <a:rPr lang="en-US" sz="1600" b="1" dirty="0">
                <a:solidFill>
                  <a:srgbClr val="000000"/>
                </a:solidFill>
                <a:latin typeface="Arial"/>
                <a:ea typeface="ＭＳ Ｐゴシック" charset="0"/>
              </a:rPr>
              <a:t>are still doubled.</a:t>
            </a:r>
          </a:p>
        </p:txBody>
      </p:sp>
      <p:sp>
        <p:nvSpPr>
          <p:cNvPr id="22" name="Freeform 21"/>
          <p:cNvSpPr/>
          <p:nvPr/>
        </p:nvSpPr>
        <p:spPr bwMode="auto">
          <a:xfrm flipH="1">
            <a:off x="2976562" y="3383758"/>
            <a:ext cx="262644" cy="683318"/>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3" name="Freeform 22"/>
          <p:cNvSpPr/>
          <p:nvPr/>
        </p:nvSpPr>
        <p:spPr bwMode="auto">
          <a:xfrm flipH="1" flipV="1">
            <a:off x="3040855" y="2535530"/>
            <a:ext cx="210256" cy="572000"/>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4" name="Freeform 23"/>
          <p:cNvSpPr/>
          <p:nvPr/>
        </p:nvSpPr>
        <p:spPr bwMode="auto">
          <a:xfrm flipV="1">
            <a:off x="1829149" y="2598975"/>
            <a:ext cx="102046" cy="292654"/>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5" name="Freeform 24"/>
          <p:cNvSpPr/>
          <p:nvPr/>
        </p:nvSpPr>
        <p:spPr bwMode="auto">
          <a:xfrm flipH="1">
            <a:off x="902495" y="3479007"/>
            <a:ext cx="92867" cy="507898"/>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6" name="Freeform 25"/>
          <p:cNvSpPr/>
          <p:nvPr/>
        </p:nvSpPr>
        <p:spPr bwMode="auto">
          <a:xfrm flipH="1">
            <a:off x="902494" y="3502819"/>
            <a:ext cx="178266" cy="484086"/>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 name="Freeform 1"/>
          <p:cNvSpPr/>
          <p:nvPr/>
        </p:nvSpPr>
        <p:spPr bwMode="auto">
          <a:xfrm>
            <a:off x="7150100" y="2505075"/>
            <a:ext cx="234950" cy="835025"/>
          </a:xfrm>
          <a:custGeom>
            <a:avLst/>
            <a:gdLst>
              <a:gd name="connsiteX0" fmla="*/ 0 w 146050"/>
              <a:gd name="connsiteY0" fmla="*/ 0 h 835025"/>
              <a:gd name="connsiteX1" fmla="*/ 3175 w 146050"/>
              <a:gd name="connsiteY1" fmla="*/ 835025 h 835025"/>
              <a:gd name="connsiteX2" fmla="*/ 146050 w 146050"/>
              <a:gd name="connsiteY2" fmla="*/ 831850 h 835025"/>
            </a:gdLst>
            <a:ahLst/>
            <a:cxnLst>
              <a:cxn ang="0">
                <a:pos x="connsiteX0" y="connsiteY0"/>
              </a:cxn>
              <a:cxn ang="0">
                <a:pos x="connsiteX1" y="connsiteY1"/>
              </a:cxn>
              <a:cxn ang="0">
                <a:pos x="connsiteX2" y="connsiteY2"/>
              </a:cxn>
            </a:cxnLst>
            <a:rect l="l" t="t" r="r" b="b"/>
            <a:pathLst>
              <a:path w="146050" h="835025">
                <a:moveTo>
                  <a:pt x="0" y="0"/>
                </a:moveTo>
                <a:cubicBezTo>
                  <a:pt x="1058" y="278342"/>
                  <a:pt x="2117" y="556683"/>
                  <a:pt x="3175" y="835025"/>
                </a:cubicBezTo>
                <a:lnTo>
                  <a:pt x="146050" y="831850"/>
                </a:lnTo>
              </a:path>
            </a:pathLst>
          </a:custGeom>
          <a:noFill/>
          <a:ln w="12700" cap="flat" cmpd="sng" algn="ctr">
            <a:solidFill>
              <a:schemeClr val="tx1"/>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9" name="Freeform 28"/>
          <p:cNvSpPr/>
          <p:nvPr/>
        </p:nvSpPr>
        <p:spPr>
          <a:xfrm rot="2815494">
            <a:off x="1608421" y="3373883"/>
            <a:ext cx="111089" cy="317434"/>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7" name="Freeform 26"/>
          <p:cNvSpPr/>
          <p:nvPr/>
        </p:nvSpPr>
        <p:spPr bwMode="auto">
          <a:xfrm>
            <a:off x="1700213" y="3579019"/>
            <a:ext cx="183356" cy="769144"/>
          </a:xfrm>
          <a:custGeom>
            <a:avLst/>
            <a:gdLst>
              <a:gd name="connsiteX0" fmla="*/ 0 w 183356"/>
              <a:gd name="connsiteY0" fmla="*/ 0 h 769144"/>
              <a:gd name="connsiteX1" fmla="*/ 183356 w 183356"/>
              <a:gd name="connsiteY1" fmla="*/ 769144 h 769144"/>
            </a:gdLst>
            <a:ahLst/>
            <a:cxnLst>
              <a:cxn ang="0">
                <a:pos x="connsiteX0" y="connsiteY0"/>
              </a:cxn>
              <a:cxn ang="0">
                <a:pos x="connsiteX1" y="connsiteY1"/>
              </a:cxn>
            </a:cxnLst>
            <a:rect l="l" t="t" r="r" b="b"/>
            <a:pathLst>
              <a:path w="183356" h="769144">
                <a:moveTo>
                  <a:pt x="0" y="0"/>
                </a:moveTo>
                <a:lnTo>
                  <a:pt x="183356" y="769144"/>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32" name="Freeform 31"/>
          <p:cNvSpPr/>
          <p:nvPr/>
        </p:nvSpPr>
        <p:spPr>
          <a:xfrm rot="16200000">
            <a:off x="5795852" y="2740705"/>
            <a:ext cx="118515" cy="276999"/>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31" name="Freeform 30"/>
          <p:cNvSpPr/>
          <p:nvPr/>
        </p:nvSpPr>
        <p:spPr bwMode="auto">
          <a:xfrm>
            <a:off x="5686425" y="2405063"/>
            <a:ext cx="169069" cy="411956"/>
          </a:xfrm>
          <a:custGeom>
            <a:avLst/>
            <a:gdLst>
              <a:gd name="connsiteX0" fmla="*/ 0 w 169069"/>
              <a:gd name="connsiteY0" fmla="*/ 0 h 411956"/>
              <a:gd name="connsiteX1" fmla="*/ 169069 w 169069"/>
              <a:gd name="connsiteY1" fmla="*/ 411956 h 411956"/>
            </a:gdLst>
            <a:ahLst/>
            <a:cxnLst>
              <a:cxn ang="0">
                <a:pos x="connsiteX0" y="connsiteY0"/>
              </a:cxn>
              <a:cxn ang="0">
                <a:pos x="connsiteX1" y="connsiteY1"/>
              </a:cxn>
            </a:cxnLst>
            <a:rect l="l" t="t" r="r" b="b"/>
            <a:pathLst>
              <a:path w="169069" h="411956">
                <a:moveTo>
                  <a:pt x="0" y="0"/>
                </a:moveTo>
                <a:lnTo>
                  <a:pt x="169069" y="411956"/>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9219" name="Oval 9218"/>
          <p:cNvSpPr>
            <a:spLocks noChangeAspect="1"/>
          </p:cNvSpPr>
          <p:nvPr/>
        </p:nvSpPr>
        <p:spPr bwMode="auto">
          <a:xfrm>
            <a:off x="1351865" y="3238500"/>
            <a:ext cx="137160" cy="137160"/>
          </a:xfrm>
          <a:prstGeom prst="ellipse">
            <a:avLst/>
          </a:pr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37" name="Oval 36"/>
          <p:cNvSpPr>
            <a:spLocks noChangeAspect="1"/>
          </p:cNvSpPr>
          <p:nvPr/>
        </p:nvSpPr>
        <p:spPr bwMode="auto">
          <a:xfrm>
            <a:off x="1132047" y="3026569"/>
            <a:ext cx="137160" cy="137160"/>
          </a:xfrm>
          <a:prstGeom prst="ellipse">
            <a:avLst/>
          </a:pr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9221" name="Freeform 9220"/>
          <p:cNvSpPr/>
          <p:nvPr/>
        </p:nvSpPr>
        <p:spPr bwMode="auto">
          <a:xfrm>
            <a:off x="1219200" y="2338388"/>
            <a:ext cx="52388" cy="690562"/>
          </a:xfrm>
          <a:custGeom>
            <a:avLst/>
            <a:gdLst>
              <a:gd name="connsiteX0" fmla="*/ 0 w 52388"/>
              <a:gd name="connsiteY0" fmla="*/ 690562 h 690562"/>
              <a:gd name="connsiteX1" fmla="*/ 52388 w 52388"/>
              <a:gd name="connsiteY1" fmla="*/ 0 h 690562"/>
            </a:gdLst>
            <a:ahLst/>
            <a:cxnLst>
              <a:cxn ang="0">
                <a:pos x="connsiteX0" y="connsiteY0"/>
              </a:cxn>
              <a:cxn ang="0">
                <a:pos x="connsiteX1" y="connsiteY1"/>
              </a:cxn>
            </a:cxnLst>
            <a:rect l="l" t="t" r="r" b="b"/>
            <a:pathLst>
              <a:path w="52388" h="690562">
                <a:moveTo>
                  <a:pt x="0" y="690562"/>
                </a:moveTo>
                <a:lnTo>
                  <a:pt x="52388"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9222" name="Freeform 9221"/>
          <p:cNvSpPr/>
          <p:nvPr/>
        </p:nvSpPr>
        <p:spPr bwMode="auto">
          <a:xfrm>
            <a:off x="1271588" y="2343150"/>
            <a:ext cx="166687" cy="902494"/>
          </a:xfrm>
          <a:custGeom>
            <a:avLst/>
            <a:gdLst>
              <a:gd name="connsiteX0" fmla="*/ 0 w 166687"/>
              <a:gd name="connsiteY0" fmla="*/ 0 h 902494"/>
              <a:gd name="connsiteX1" fmla="*/ 166687 w 166687"/>
              <a:gd name="connsiteY1" fmla="*/ 902494 h 902494"/>
            </a:gdLst>
            <a:ahLst/>
            <a:cxnLst>
              <a:cxn ang="0">
                <a:pos x="connsiteX0" y="connsiteY0"/>
              </a:cxn>
              <a:cxn ang="0">
                <a:pos x="connsiteX1" y="connsiteY1"/>
              </a:cxn>
            </a:cxnLst>
            <a:rect l="l" t="t" r="r" b="b"/>
            <a:pathLst>
              <a:path w="166687" h="902494">
                <a:moveTo>
                  <a:pt x="0" y="0"/>
                </a:moveTo>
                <a:lnTo>
                  <a:pt x="166687" y="902494"/>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3" name="TextBox 2"/>
          <p:cNvSpPr txBox="1"/>
          <p:nvPr/>
        </p:nvSpPr>
        <p:spPr>
          <a:xfrm>
            <a:off x="533938" y="1566299"/>
            <a:ext cx="1715534" cy="338554"/>
          </a:xfrm>
          <a:prstGeom prst="rect">
            <a:avLst/>
          </a:prstGeom>
          <a:noFill/>
        </p:spPr>
        <p:txBody>
          <a:bodyPr wrap="none" rtlCol="0">
            <a:spAutoFit/>
          </a:bodyPr>
          <a:lstStyle/>
          <a:p>
            <a:r>
              <a:rPr lang="en-US" sz="1600" b="1" dirty="0">
                <a:solidFill>
                  <a:srgbClr val="FF0000"/>
                </a:solidFill>
              </a:rPr>
              <a:t>One diploid cell</a:t>
            </a:r>
          </a:p>
        </p:txBody>
      </p:sp>
      <p:sp>
        <p:nvSpPr>
          <p:cNvPr id="13" name="TextBox 12"/>
          <p:cNvSpPr txBox="1"/>
          <p:nvPr/>
        </p:nvSpPr>
        <p:spPr>
          <a:xfrm>
            <a:off x="4671709" y="3998558"/>
            <a:ext cx="1806874" cy="1169551"/>
          </a:xfrm>
          <a:prstGeom prst="rect">
            <a:avLst/>
          </a:prstGeom>
          <a:noFill/>
        </p:spPr>
        <p:txBody>
          <a:bodyPr wrap="square" rtlCol="0">
            <a:spAutoFit/>
          </a:bodyPr>
          <a:lstStyle/>
          <a:p>
            <a:r>
              <a:rPr lang="en-US" altLang="zh-CN" sz="1400" dirty="0">
                <a:solidFill>
                  <a:srgbClr val="FF0000"/>
                </a:solidFill>
              </a:rPr>
              <a:t>Homologous chromosomes randomly separate and migrate to opposite poles</a:t>
            </a:r>
          </a:p>
        </p:txBody>
      </p:sp>
      <p:grpSp>
        <p:nvGrpSpPr>
          <p:cNvPr id="9216" name="Group 9215"/>
          <p:cNvGrpSpPr/>
          <p:nvPr/>
        </p:nvGrpSpPr>
        <p:grpSpPr>
          <a:xfrm>
            <a:off x="476781" y="2349897"/>
            <a:ext cx="462493" cy="461665"/>
            <a:chOff x="60690" y="1644373"/>
            <a:chExt cx="483527" cy="461665"/>
          </a:xfrm>
        </p:grpSpPr>
        <p:sp>
          <p:nvSpPr>
            <p:cNvPr id="28" name="Oval 27"/>
            <p:cNvSpPr/>
            <p:nvPr/>
          </p:nvSpPr>
          <p:spPr bwMode="auto">
            <a:xfrm>
              <a:off x="104503" y="1658983"/>
              <a:ext cx="429435" cy="432447"/>
            </a:xfrm>
            <a:prstGeom prst="ellipse">
              <a:avLst/>
            </a:prstGeom>
            <a:no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rgbClr val="FF0000"/>
                </a:solidFill>
                <a:effectLst/>
                <a:latin typeface="Times" pitchFamily="84" charset="0"/>
              </a:endParaRPr>
            </a:p>
          </p:txBody>
        </p:sp>
        <p:sp>
          <p:nvSpPr>
            <p:cNvPr id="30" name="TextBox 29"/>
            <p:cNvSpPr txBox="1"/>
            <p:nvPr/>
          </p:nvSpPr>
          <p:spPr>
            <a:xfrm>
              <a:off x="60690" y="1644373"/>
              <a:ext cx="483527" cy="461665"/>
            </a:xfrm>
            <a:prstGeom prst="rect">
              <a:avLst/>
            </a:prstGeom>
            <a:noFill/>
            <a:ln>
              <a:noFill/>
            </a:ln>
          </p:spPr>
          <p:txBody>
            <a:bodyPr wrap="none" rtlCol="0">
              <a:spAutoFit/>
            </a:bodyPr>
            <a:lstStyle/>
            <a:p>
              <a:r>
                <a:rPr lang="en-US" altLang="zh-CN" dirty="0">
                  <a:solidFill>
                    <a:srgbClr val="FF0000"/>
                  </a:solidFill>
                </a:rPr>
                <a:t>2n</a:t>
              </a:r>
              <a:endParaRPr lang="zh-CN" altLang="en-US" dirty="0">
                <a:solidFill>
                  <a:srgbClr val="FF0000"/>
                </a:solidFill>
              </a:endParaRPr>
            </a:p>
          </p:txBody>
        </p:sp>
      </p:grpSp>
      <p:grpSp>
        <p:nvGrpSpPr>
          <p:cNvPr id="39" name="Group 38"/>
          <p:cNvGrpSpPr/>
          <p:nvPr/>
        </p:nvGrpSpPr>
        <p:grpSpPr>
          <a:xfrm>
            <a:off x="7610084" y="2146982"/>
            <a:ext cx="410754" cy="461665"/>
            <a:chOff x="104503" y="1644373"/>
            <a:chExt cx="429435" cy="461665"/>
          </a:xfrm>
        </p:grpSpPr>
        <p:sp>
          <p:nvSpPr>
            <p:cNvPr id="40" name="Oval 39"/>
            <p:cNvSpPr/>
            <p:nvPr/>
          </p:nvSpPr>
          <p:spPr bwMode="auto">
            <a:xfrm>
              <a:off x="104503" y="1658983"/>
              <a:ext cx="429435" cy="432447"/>
            </a:xfrm>
            <a:prstGeom prst="ellipse">
              <a:avLst/>
            </a:prstGeom>
            <a:no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rgbClr val="FF0000"/>
                </a:solidFill>
                <a:effectLst/>
                <a:latin typeface="Times" pitchFamily="84" charset="0"/>
              </a:endParaRPr>
            </a:p>
          </p:txBody>
        </p:sp>
        <p:sp>
          <p:nvSpPr>
            <p:cNvPr id="41" name="TextBox 40"/>
            <p:cNvSpPr txBox="1"/>
            <p:nvPr/>
          </p:nvSpPr>
          <p:spPr>
            <a:xfrm>
              <a:off x="128976" y="1644373"/>
              <a:ext cx="372387" cy="461665"/>
            </a:xfrm>
            <a:prstGeom prst="rect">
              <a:avLst/>
            </a:prstGeom>
            <a:noFill/>
            <a:ln>
              <a:noFill/>
            </a:ln>
          </p:spPr>
          <p:txBody>
            <a:bodyPr wrap="none" rtlCol="0">
              <a:spAutoFit/>
            </a:bodyPr>
            <a:lstStyle/>
            <a:p>
              <a:r>
                <a:rPr lang="en-US" altLang="zh-CN" dirty="0">
                  <a:solidFill>
                    <a:srgbClr val="FF0000"/>
                  </a:solidFill>
                </a:rPr>
                <a:t>n</a:t>
              </a:r>
              <a:endParaRPr lang="zh-CN" altLang="en-US" dirty="0">
                <a:solidFill>
                  <a:srgbClr val="FF0000"/>
                </a:solidFill>
              </a:endParaRPr>
            </a:p>
          </p:txBody>
        </p:sp>
      </p:grpSp>
      <p:grpSp>
        <p:nvGrpSpPr>
          <p:cNvPr id="42" name="Group 41"/>
          <p:cNvGrpSpPr/>
          <p:nvPr/>
        </p:nvGrpSpPr>
        <p:grpSpPr>
          <a:xfrm>
            <a:off x="7633818" y="4080574"/>
            <a:ext cx="410754" cy="461665"/>
            <a:chOff x="104503" y="1644373"/>
            <a:chExt cx="429435" cy="461665"/>
          </a:xfrm>
        </p:grpSpPr>
        <p:sp>
          <p:nvSpPr>
            <p:cNvPr id="43" name="Oval 42"/>
            <p:cNvSpPr/>
            <p:nvPr/>
          </p:nvSpPr>
          <p:spPr bwMode="auto">
            <a:xfrm>
              <a:off x="104503" y="1658983"/>
              <a:ext cx="429435" cy="432447"/>
            </a:xfrm>
            <a:prstGeom prst="ellipse">
              <a:avLst/>
            </a:prstGeom>
            <a:no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rgbClr val="FF0000"/>
                </a:solidFill>
                <a:effectLst/>
                <a:latin typeface="Times" pitchFamily="84" charset="0"/>
              </a:endParaRPr>
            </a:p>
          </p:txBody>
        </p:sp>
        <p:sp>
          <p:nvSpPr>
            <p:cNvPr id="44" name="TextBox 43"/>
            <p:cNvSpPr txBox="1"/>
            <p:nvPr/>
          </p:nvSpPr>
          <p:spPr>
            <a:xfrm>
              <a:off x="128976" y="1644373"/>
              <a:ext cx="372387" cy="461665"/>
            </a:xfrm>
            <a:prstGeom prst="rect">
              <a:avLst/>
            </a:prstGeom>
            <a:noFill/>
            <a:ln>
              <a:noFill/>
            </a:ln>
          </p:spPr>
          <p:txBody>
            <a:bodyPr wrap="none" rtlCol="0">
              <a:spAutoFit/>
            </a:bodyPr>
            <a:lstStyle/>
            <a:p>
              <a:r>
                <a:rPr lang="en-US" altLang="zh-CN" dirty="0">
                  <a:solidFill>
                    <a:srgbClr val="FF0000"/>
                  </a:solidFill>
                </a:rPr>
                <a:t>n</a:t>
              </a:r>
              <a:endParaRPr lang="zh-CN" altLang="en-US" dirty="0">
                <a:solidFill>
                  <a:srgbClr val="FF0000"/>
                </a:solidFill>
              </a:endParaRPr>
            </a:p>
          </p:txBody>
        </p:sp>
      </p:grpSp>
    </p:spTree>
    <p:extLst>
      <p:ext uri="{BB962C8B-B14F-4D97-AF65-F5344CB8AC3E}">
        <p14:creationId xmlns:p14="http://schemas.microsoft.com/office/powerpoint/2010/main" val="317700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448056"/>
            <a:ext cx="8546592" cy="5961888"/>
          </a:xfrm>
          <a:prstGeom prst="rect">
            <a:avLst/>
          </a:prstGeom>
        </p:spPr>
      </p:pic>
      <p:sp>
        <p:nvSpPr>
          <p:cNvPr id="13" name="TextBox 2"/>
          <p:cNvSpPr txBox="1">
            <a:spLocks noChangeArrowheads="1"/>
          </p:cNvSpPr>
          <p:nvPr/>
        </p:nvSpPr>
        <p:spPr bwMode="auto">
          <a:xfrm>
            <a:off x="2309360" y="539292"/>
            <a:ext cx="4529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FFFFFF"/>
                </a:solidFill>
                <a:latin typeface="Arial"/>
                <a:ea typeface="ＭＳ Ｐゴシック" charset="0"/>
              </a:rPr>
              <a:t>MEIOSIS </a:t>
            </a:r>
            <a:r>
              <a:rPr lang="en-US" sz="1800" b="1" dirty="0">
                <a:solidFill>
                  <a:srgbClr val="FFFFFF"/>
                </a:solidFill>
                <a:latin typeface="Times New Roman" pitchFamily="18" charset="0"/>
                <a:ea typeface="ＭＳ Ｐゴシック" charset="0"/>
                <a:cs typeface="Times New Roman" pitchFamily="18" charset="0"/>
              </a:rPr>
              <a:t>II</a:t>
            </a:r>
            <a:r>
              <a:rPr lang="en-US" sz="1600" b="1" dirty="0">
                <a:solidFill>
                  <a:srgbClr val="FFFFFF"/>
                </a:solidFill>
                <a:latin typeface="Arial"/>
                <a:ea typeface="ＭＳ Ｐゴシック" charset="0"/>
              </a:rPr>
              <a:t>: SISTER CHROMATIDS SEPARATE</a:t>
            </a:r>
          </a:p>
        </p:txBody>
      </p:sp>
      <p:sp>
        <p:nvSpPr>
          <p:cNvPr id="14" name="TextBox 3"/>
          <p:cNvSpPr txBox="1">
            <a:spLocks noChangeArrowheads="1"/>
          </p:cNvSpPr>
          <p:nvPr/>
        </p:nvSpPr>
        <p:spPr bwMode="auto">
          <a:xfrm>
            <a:off x="6709593" y="1110791"/>
            <a:ext cx="1981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600" b="1" dirty="0">
                <a:solidFill>
                  <a:srgbClr val="FFFFFF"/>
                </a:solidFill>
                <a:latin typeface="Arial"/>
                <a:ea typeface="ＭＳ Ｐゴシック" charset="0"/>
              </a:rPr>
              <a:t>TELOPHASE</a:t>
            </a:r>
            <a:r>
              <a:rPr lang="en-US" sz="1800" b="1" dirty="0">
                <a:solidFill>
                  <a:srgbClr val="FFFFFF"/>
                </a:solidFill>
                <a:latin typeface="Arial"/>
                <a:ea typeface="ＭＳ Ｐゴシック" charset="0"/>
              </a:rPr>
              <a:t> </a:t>
            </a:r>
            <a:r>
              <a:rPr lang="en-US" sz="1800" b="1" dirty="0">
                <a:solidFill>
                  <a:srgbClr val="FFFFFF"/>
                </a:solidFill>
                <a:latin typeface="Times New Roman" pitchFamily="18" charset="0"/>
                <a:ea typeface="ＭＳ Ｐゴシック" charset="0"/>
                <a:cs typeface="Times New Roman" pitchFamily="18" charset="0"/>
              </a:rPr>
              <a:t>II</a:t>
            </a:r>
            <a:r>
              <a:rPr lang="en-US" sz="1600" b="1" dirty="0">
                <a:solidFill>
                  <a:srgbClr val="FFFFFF"/>
                </a:solidFill>
                <a:latin typeface="Arial"/>
                <a:ea typeface="ＭＳ Ｐゴシック" charset="0"/>
              </a:rPr>
              <a:t> AND</a:t>
            </a:r>
          </a:p>
          <a:p>
            <a:pPr algn="ctr" eaLnBrk="0" hangingPunct="0"/>
            <a:r>
              <a:rPr lang="en-US" sz="1600" b="1" dirty="0">
                <a:solidFill>
                  <a:srgbClr val="FFFFFF"/>
                </a:solidFill>
                <a:latin typeface="Arial"/>
                <a:ea typeface="ＭＳ Ｐゴシック" charset="0"/>
              </a:rPr>
              <a:t>CYTOKINESIS</a:t>
            </a:r>
          </a:p>
        </p:txBody>
      </p:sp>
      <p:sp>
        <p:nvSpPr>
          <p:cNvPr id="16" name="TextBox 5"/>
          <p:cNvSpPr txBox="1">
            <a:spLocks noChangeArrowheads="1"/>
          </p:cNvSpPr>
          <p:nvPr/>
        </p:nvSpPr>
        <p:spPr bwMode="auto">
          <a:xfrm>
            <a:off x="688522" y="1239380"/>
            <a:ext cx="13849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FFFFFF"/>
                </a:solidFill>
                <a:latin typeface="Arial"/>
                <a:ea typeface="ＭＳ Ｐゴシック" charset="0"/>
              </a:rPr>
              <a:t>PROPHASE </a:t>
            </a:r>
            <a:r>
              <a:rPr lang="en-US" sz="1800" b="1" dirty="0">
                <a:solidFill>
                  <a:srgbClr val="FFFFFF"/>
                </a:solidFill>
                <a:latin typeface="Times New Roman" pitchFamily="18" charset="0"/>
                <a:ea typeface="ＭＳ Ｐゴシック" charset="0"/>
                <a:cs typeface="Times New Roman" pitchFamily="18" charset="0"/>
              </a:rPr>
              <a:t>II</a:t>
            </a:r>
            <a:endParaRPr lang="en-US" sz="1800" b="1" dirty="0">
              <a:solidFill>
                <a:srgbClr val="FFFFFF"/>
              </a:solidFill>
              <a:latin typeface="Arial"/>
              <a:ea typeface="ＭＳ Ｐゴシック" charset="0"/>
            </a:endParaRPr>
          </a:p>
        </p:txBody>
      </p:sp>
      <p:sp>
        <p:nvSpPr>
          <p:cNvPr id="17" name="TextBox 6"/>
          <p:cNvSpPr txBox="1">
            <a:spLocks noChangeArrowheads="1"/>
          </p:cNvSpPr>
          <p:nvPr/>
        </p:nvSpPr>
        <p:spPr bwMode="auto">
          <a:xfrm>
            <a:off x="2705440" y="1234616"/>
            <a:ext cx="15059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FFFFFF"/>
                </a:solidFill>
                <a:latin typeface="Arial"/>
                <a:ea typeface="ＭＳ Ｐゴシック" charset="0"/>
              </a:rPr>
              <a:t>METAPHASE </a:t>
            </a:r>
            <a:r>
              <a:rPr lang="en-US" sz="1800" b="1" dirty="0">
                <a:solidFill>
                  <a:srgbClr val="FFFFFF"/>
                </a:solidFill>
                <a:latin typeface="Times New Roman" pitchFamily="18" charset="0"/>
                <a:ea typeface="ＭＳ Ｐゴシック" charset="0"/>
                <a:cs typeface="Times New Roman" pitchFamily="18" charset="0"/>
              </a:rPr>
              <a:t>II</a:t>
            </a:r>
            <a:endParaRPr lang="en-US" sz="1800" b="1" dirty="0">
              <a:solidFill>
                <a:srgbClr val="FFFFFF"/>
              </a:solidFill>
              <a:latin typeface="Arial"/>
              <a:ea typeface="ＭＳ Ｐゴシック" charset="0"/>
            </a:endParaRPr>
          </a:p>
        </p:txBody>
      </p:sp>
      <p:sp>
        <p:nvSpPr>
          <p:cNvPr id="18" name="TextBox 7"/>
          <p:cNvSpPr txBox="1">
            <a:spLocks noChangeArrowheads="1"/>
          </p:cNvSpPr>
          <p:nvPr/>
        </p:nvSpPr>
        <p:spPr bwMode="auto">
          <a:xfrm>
            <a:off x="4883489" y="1234616"/>
            <a:ext cx="1383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FFFFFF"/>
                </a:solidFill>
                <a:latin typeface="Arial"/>
                <a:ea typeface="ＭＳ Ｐゴシック" charset="0"/>
              </a:rPr>
              <a:t>ANAPHASE </a:t>
            </a:r>
            <a:r>
              <a:rPr lang="en-US" sz="1800" b="1" dirty="0">
                <a:solidFill>
                  <a:srgbClr val="FFFFFF"/>
                </a:solidFill>
                <a:latin typeface="Times New Roman" pitchFamily="18" charset="0"/>
                <a:ea typeface="ＭＳ Ｐゴシック" charset="0"/>
                <a:cs typeface="Times New Roman" pitchFamily="18" charset="0"/>
              </a:rPr>
              <a:t>II</a:t>
            </a:r>
            <a:endParaRPr lang="en-US" sz="1800" b="1" dirty="0">
              <a:solidFill>
                <a:srgbClr val="FFFFFF"/>
              </a:solidFill>
              <a:latin typeface="Arial"/>
              <a:ea typeface="ＭＳ Ｐゴシック" charset="0"/>
            </a:endParaRPr>
          </a:p>
        </p:txBody>
      </p:sp>
      <p:sp>
        <p:nvSpPr>
          <p:cNvPr id="19" name="TextBox 8"/>
          <p:cNvSpPr txBox="1">
            <a:spLocks noChangeArrowheads="1"/>
          </p:cNvSpPr>
          <p:nvPr/>
        </p:nvSpPr>
        <p:spPr bwMode="auto">
          <a:xfrm>
            <a:off x="4669971" y="3588877"/>
            <a:ext cx="1513235"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Sister chromatids</a:t>
            </a:r>
          </a:p>
          <a:p>
            <a:pPr eaLnBrk="0" hangingPunct="0">
              <a:lnSpc>
                <a:spcPts val="1600"/>
              </a:lnSpc>
            </a:pPr>
            <a:r>
              <a:rPr lang="en-US" sz="1400" b="1" dirty="0">
                <a:solidFill>
                  <a:srgbClr val="000000"/>
                </a:solidFill>
                <a:latin typeface="Arial"/>
                <a:ea typeface="ＭＳ Ｐゴシック" charset="0"/>
              </a:rPr>
              <a:t>separate</a:t>
            </a:r>
          </a:p>
        </p:txBody>
      </p:sp>
      <p:sp>
        <p:nvSpPr>
          <p:cNvPr id="20" name="TextBox 10"/>
          <p:cNvSpPr txBox="1">
            <a:spLocks noChangeArrowheads="1"/>
          </p:cNvSpPr>
          <p:nvPr/>
        </p:nvSpPr>
        <p:spPr bwMode="auto">
          <a:xfrm>
            <a:off x="6785315" y="3588877"/>
            <a:ext cx="1469954"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Haploid daughter</a:t>
            </a:r>
          </a:p>
          <a:p>
            <a:pPr eaLnBrk="0" hangingPunct="0">
              <a:lnSpc>
                <a:spcPts val="1600"/>
              </a:lnSpc>
            </a:pPr>
            <a:r>
              <a:rPr lang="en-US" sz="1400" b="1" dirty="0">
                <a:solidFill>
                  <a:srgbClr val="000000"/>
                </a:solidFill>
                <a:latin typeface="Arial"/>
                <a:ea typeface="ＭＳ Ｐゴシック" charset="0"/>
              </a:rPr>
              <a:t>cells forming</a:t>
            </a:r>
          </a:p>
        </p:txBody>
      </p:sp>
      <p:sp>
        <p:nvSpPr>
          <p:cNvPr id="21" name="TextBox 12"/>
          <p:cNvSpPr txBox="1">
            <a:spLocks noChangeArrowheads="1"/>
          </p:cNvSpPr>
          <p:nvPr/>
        </p:nvSpPr>
        <p:spPr bwMode="auto">
          <a:xfrm>
            <a:off x="850289" y="5729147"/>
            <a:ext cx="74090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800"/>
              </a:lnSpc>
            </a:pPr>
            <a:r>
              <a:rPr lang="en-US" sz="1600" b="1" dirty="0">
                <a:solidFill>
                  <a:srgbClr val="000000"/>
                </a:solidFill>
                <a:latin typeface="Arial"/>
                <a:ea typeface="ＭＳ Ｐゴシック" charset="0"/>
              </a:rPr>
              <a:t>During another round of cell division, the sister chromatids finally separate;</a:t>
            </a:r>
          </a:p>
          <a:p>
            <a:pPr algn="ctr" eaLnBrk="0" hangingPunct="0">
              <a:lnSpc>
                <a:spcPts val="1800"/>
              </a:lnSpc>
            </a:pPr>
            <a:r>
              <a:rPr lang="en-US" sz="1600" b="1" dirty="0">
                <a:solidFill>
                  <a:srgbClr val="000000"/>
                </a:solidFill>
                <a:latin typeface="Arial"/>
                <a:ea typeface="ＭＳ Ｐゴシック" charset="0"/>
              </a:rPr>
              <a:t>four haploid daughter cells result, containing single chromosomes.</a:t>
            </a:r>
          </a:p>
        </p:txBody>
      </p:sp>
      <p:sp>
        <p:nvSpPr>
          <p:cNvPr id="22" name="Freeform 21"/>
          <p:cNvSpPr/>
          <p:nvPr/>
        </p:nvSpPr>
        <p:spPr bwMode="auto">
          <a:xfrm flipH="1" flipV="1">
            <a:off x="5360983" y="3999245"/>
            <a:ext cx="363540" cy="406396"/>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3" name="Freeform 22"/>
          <p:cNvSpPr/>
          <p:nvPr/>
        </p:nvSpPr>
        <p:spPr bwMode="auto">
          <a:xfrm rot="-240000" flipV="1">
            <a:off x="5336380" y="4001627"/>
            <a:ext cx="45719" cy="388604"/>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nvGrpSpPr>
          <p:cNvPr id="15" name="Group 14"/>
          <p:cNvGrpSpPr/>
          <p:nvPr/>
        </p:nvGrpSpPr>
        <p:grpSpPr>
          <a:xfrm>
            <a:off x="483145" y="1948680"/>
            <a:ext cx="410754" cy="461665"/>
            <a:chOff x="104503" y="1644373"/>
            <a:chExt cx="429435" cy="461665"/>
          </a:xfrm>
        </p:grpSpPr>
        <p:sp>
          <p:nvSpPr>
            <p:cNvPr id="24" name="Oval 23"/>
            <p:cNvSpPr/>
            <p:nvPr/>
          </p:nvSpPr>
          <p:spPr bwMode="auto">
            <a:xfrm>
              <a:off x="104503" y="1658983"/>
              <a:ext cx="429435" cy="432447"/>
            </a:xfrm>
            <a:prstGeom prst="ellipse">
              <a:avLst/>
            </a:prstGeom>
            <a:no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rgbClr val="FF0000"/>
                </a:solidFill>
                <a:effectLst/>
                <a:latin typeface="Times" pitchFamily="84" charset="0"/>
              </a:endParaRPr>
            </a:p>
          </p:txBody>
        </p:sp>
        <p:sp>
          <p:nvSpPr>
            <p:cNvPr id="25" name="TextBox 24"/>
            <p:cNvSpPr txBox="1"/>
            <p:nvPr/>
          </p:nvSpPr>
          <p:spPr>
            <a:xfrm>
              <a:off x="128976" y="1644373"/>
              <a:ext cx="372387" cy="461665"/>
            </a:xfrm>
            <a:prstGeom prst="rect">
              <a:avLst/>
            </a:prstGeom>
            <a:noFill/>
            <a:ln>
              <a:noFill/>
            </a:ln>
          </p:spPr>
          <p:txBody>
            <a:bodyPr wrap="none" rtlCol="0">
              <a:spAutoFit/>
            </a:bodyPr>
            <a:lstStyle/>
            <a:p>
              <a:r>
                <a:rPr lang="en-US" altLang="zh-CN" dirty="0">
                  <a:solidFill>
                    <a:srgbClr val="FF0000"/>
                  </a:solidFill>
                </a:rPr>
                <a:t>n</a:t>
              </a:r>
              <a:endParaRPr lang="zh-CN" altLang="en-US" dirty="0">
                <a:solidFill>
                  <a:srgbClr val="FF0000"/>
                </a:solidFill>
              </a:endParaRPr>
            </a:p>
          </p:txBody>
        </p:sp>
      </p:grpSp>
      <p:grpSp>
        <p:nvGrpSpPr>
          <p:cNvPr id="26" name="Group 25"/>
          <p:cNvGrpSpPr/>
          <p:nvPr/>
        </p:nvGrpSpPr>
        <p:grpSpPr>
          <a:xfrm>
            <a:off x="451987" y="3888705"/>
            <a:ext cx="410754" cy="461665"/>
            <a:chOff x="104503" y="1644373"/>
            <a:chExt cx="429435" cy="461665"/>
          </a:xfrm>
        </p:grpSpPr>
        <p:sp>
          <p:nvSpPr>
            <p:cNvPr id="27" name="Oval 26"/>
            <p:cNvSpPr/>
            <p:nvPr/>
          </p:nvSpPr>
          <p:spPr bwMode="auto">
            <a:xfrm>
              <a:off x="104503" y="1658983"/>
              <a:ext cx="429435" cy="432447"/>
            </a:xfrm>
            <a:prstGeom prst="ellipse">
              <a:avLst/>
            </a:prstGeom>
            <a:no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rgbClr val="FF0000"/>
                </a:solidFill>
                <a:effectLst/>
                <a:latin typeface="Times" pitchFamily="84" charset="0"/>
              </a:endParaRPr>
            </a:p>
          </p:txBody>
        </p:sp>
        <p:sp>
          <p:nvSpPr>
            <p:cNvPr id="28" name="TextBox 27"/>
            <p:cNvSpPr txBox="1"/>
            <p:nvPr/>
          </p:nvSpPr>
          <p:spPr>
            <a:xfrm>
              <a:off x="128976" y="1644373"/>
              <a:ext cx="372387" cy="461665"/>
            </a:xfrm>
            <a:prstGeom prst="rect">
              <a:avLst/>
            </a:prstGeom>
            <a:noFill/>
            <a:ln>
              <a:noFill/>
            </a:ln>
          </p:spPr>
          <p:txBody>
            <a:bodyPr wrap="none" rtlCol="0">
              <a:spAutoFit/>
            </a:bodyPr>
            <a:lstStyle/>
            <a:p>
              <a:r>
                <a:rPr lang="en-US" altLang="zh-CN" dirty="0">
                  <a:solidFill>
                    <a:srgbClr val="FF0000"/>
                  </a:solidFill>
                </a:rPr>
                <a:t>n</a:t>
              </a:r>
              <a:endParaRPr lang="zh-CN" altLang="en-US" dirty="0">
                <a:solidFill>
                  <a:srgbClr val="FF0000"/>
                </a:solidFill>
              </a:endParaRPr>
            </a:p>
          </p:txBody>
        </p:sp>
      </p:grpSp>
      <p:grpSp>
        <p:nvGrpSpPr>
          <p:cNvPr id="29" name="Group 28"/>
          <p:cNvGrpSpPr/>
          <p:nvPr/>
        </p:nvGrpSpPr>
        <p:grpSpPr>
          <a:xfrm>
            <a:off x="6763079" y="1963273"/>
            <a:ext cx="410754" cy="461665"/>
            <a:chOff x="104503" y="1644373"/>
            <a:chExt cx="429435" cy="461665"/>
          </a:xfrm>
        </p:grpSpPr>
        <p:sp>
          <p:nvSpPr>
            <p:cNvPr id="30" name="Oval 29"/>
            <p:cNvSpPr/>
            <p:nvPr/>
          </p:nvSpPr>
          <p:spPr bwMode="auto">
            <a:xfrm>
              <a:off x="104503" y="1658983"/>
              <a:ext cx="429435" cy="432447"/>
            </a:xfrm>
            <a:prstGeom prst="ellipse">
              <a:avLst/>
            </a:prstGeom>
            <a:no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rgbClr val="FF0000"/>
                </a:solidFill>
                <a:effectLst/>
                <a:latin typeface="Times" pitchFamily="84" charset="0"/>
              </a:endParaRPr>
            </a:p>
          </p:txBody>
        </p:sp>
        <p:sp>
          <p:nvSpPr>
            <p:cNvPr id="31" name="TextBox 30"/>
            <p:cNvSpPr txBox="1"/>
            <p:nvPr/>
          </p:nvSpPr>
          <p:spPr>
            <a:xfrm>
              <a:off x="128976" y="1644373"/>
              <a:ext cx="372387" cy="461665"/>
            </a:xfrm>
            <a:prstGeom prst="rect">
              <a:avLst/>
            </a:prstGeom>
            <a:noFill/>
            <a:ln>
              <a:noFill/>
            </a:ln>
          </p:spPr>
          <p:txBody>
            <a:bodyPr wrap="none" rtlCol="0">
              <a:spAutoFit/>
            </a:bodyPr>
            <a:lstStyle/>
            <a:p>
              <a:r>
                <a:rPr lang="en-US" altLang="zh-CN" dirty="0">
                  <a:solidFill>
                    <a:srgbClr val="FF0000"/>
                  </a:solidFill>
                </a:rPr>
                <a:t>n</a:t>
              </a:r>
              <a:endParaRPr lang="zh-CN" altLang="en-US" dirty="0">
                <a:solidFill>
                  <a:srgbClr val="FF0000"/>
                </a:solidFill>
              </a:endParaRPr>
            </a:p>
          </p:txBody>
        </p:sp>
      </p:grpSp>
      <p:grpSp>
        <p:nvGrpSpPr>
          <p:cNvPr id="32" name="Group 31"/>
          <p:cNvGrpSpPr/>
          <p:nvPr/>
        </p:nvGrpSpPr>
        <p:grpSpPr>
          <a:xfrm>
            <a:off x="8280535" y="1933919"/>
            <a:ext cx="410754" cy="461665"/>
            <a:chOff x="104503" y="1644373"/>
            <a:chExt cx="429435" cy="461665"/>
          </a:xfrm>
        </p:grpSpPr>
        <p:sp>
          <p:nvSpPr>
            <p:cNvPr id="33" name="Oval 32"/>
            <p:cNvSpPr/>
            <p:nvPr/>
          </p:nvSpPr>
          <p:spPr bwMode="auto">
            <a:xfrm>
              <a:off x="104503" y="1658983"/>
              <a:ext cx="429435" cy="432447"/>
            </a:xfrm>
            <a:prstGeom prst="ellipse">
              <a:avLst/>
            </a:prstGeom>
            <a:no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rgbClr val="FF0000"/>
                </a:solidFill>
                <a:effectLst/>
                <a:latin typeface="Times" pitchFamily="84" charset="0"/>
              </a:endParaRPr>
            </a:p>
          </p:txBody>
        </p:sp>
        <p:sp>
          <p:nvSpPr>
            <p:cNvPr id="34" name="TextBox 33"/>
            <p:cNvSpPr txBox="1"/>
            <p:nvPr/>
          </p:nvSpPr>
          <p:spPr>
            <a:xfrm>
              <a:off x="128976" y="1644373"/>
              <a:ext cx="372387" cy="461665"/>
            </a:xfrm>
            <a:prstGeom prst="rect">
              <a:avLst/>
            </a:prstGeom>
            <a:noFill/>
            <a:ln>
              <a:noFill/>
            </a:ln>
          </p:spPr>
          <p:txBody>
            <a:bodyPr wrap="none" rtlCol="0">
              <a:spAutoFit/>
            </a:bodyPr>
            <a:lstStyle/>
            <a:p>
              <a:r>
                <a:rPr lang="en-US" altLang="zh-CN" dirty="0">
                  <a:solidFill>
                    <a:srgbClr val="FF0000"/>
                  </a:solidFill>
                </a:rPr>
                <a:t>n</a:t>
              </a:r>
              <a:endParaRPr lang="zh-CN" altLang="en-US" dirty="0">
                <a:solidFill>
                  <a:srgbClr val="FF0000"/>
                </a:solidFill>
              </a:endParaRPr>
            </a:p>
          </p:txBody>
        </p:sp>
      </p:grpSp>
      <p:grpSp>
        <p:nvGrpSpPr>
          <p:cNvPr id="35" name="Group 34"/>
          <p:cNvGrpSpPr/>
          <p:nvPr/>
        </p:nvGrpSpPr>
        <p:grpSpPr>
          <a:xfrm>
            <a:off x="6785315" y="5248509"/>
            <a:ext cx="410754" cy="461665"/>
            <a:chOff x="104503" y="1644373"/>
            <a:chExt cx="429435" cy="461665"/>
          </a:xfrm>
        </p:grpSpPr>
        <p:sp>
          <p:nvSpPr>
            <p:cNvPr id="36" name="Oval 35"/>
            <p:cNvSpPr/>
            <p:nvPr/>
          </p:nvSpPr>
          <p:spPr bwMode="auto">
            <a:xfrm>
              <a:off x="104503" y="1658983"/>
              <a:ext cx="429435" cy="432447"/>
            </a:xfrm>
            <a:prstGeom prst="ellipse">
              <a:avLst/>
            </a:prstGeom>
            <a:no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rgbClr val="FF0000"/>
                </a:solidFill>
                <a:effectLst/>
                <a:latin typeface="Times" pitchFamily="84" charset="0"/>
              </a:endParaRPr>
            </a:p>
          </p:txBody>
        </p:sp>
        <p:sp>
          <p:nvSpPr>
            <p:cNvPr id="37" name="TextBox 36"/>
            <p:cNvSpPr txBox="1"/>
            <p:nvPr/>
          </p:nvSpPr>
          <p:spPr>
            <a:xfrm>
              <a:off x="128976" y="1644373"/>
              <a:ext cx="372387" cy="461665"/>
            </a:xfrm>
            <a:prstGeom prst="rect">
              <a:avLst/>
            </a:prstGeom>
            <a:noFill/>
            <a:ln>
              <a:noFill/>
            </a:ln>
          </p:spPr>
          <p:txBody>
            <a:bodyPr wrap="none" rtlCol="0">
              <a:spAutoFit/>
            </a:bodyPr>
            <a:lstStyle/>
            <a:p>
              <a:r>
                <a:rPr lang="en-US" altLang="zh-CN" dirty="0">
                  <a:solidFill>
                    <a:srgbClr val="FF0000"/>
                  </a:solidFill>
                </a:rPr>
                <a:t>n</a:t>
              </a:r>
              <a:endParaRPr lang="zh-CN" altLang="en-US" dirty="0">
                <a:solidFill>
                  <a:srgbClr val="FF0000"/>
                </a:solidFill>
              </a:endParaRPr>
            </a:p>
          </p:txBody>
        </p:sp>
      </p:grpSp>
      <p:grpSp>
        <p:nvGrpSpPr>
          <p:cNvPr id="38" name="Group 37"/>
          <p:cNvGrpSpPr/>
          <p:nvPr/>
        </p:nvGrpSpPr>
        <p:grpSpPr>
          <a:xfrm>
            <a:off x="8255269" y="5268876"/>
            <a:ext cx="410754" cy="461665"/>
            <a:chOff x="104503" y="1644373"/>
            <a:chExt cx="429435" cy="461665"/>
          </a:xfrm>
        </p:grpSpPr>
        <p:sp>
          <p:nvSpPr>
            <p:cNvPr id="39" name="Oval 38"/>
            <p:cNvSpPr/>
            <p:nvPr/>
          </p:nvSpPr>
          <p:spPr bwMode="auto">
            <a:xfrm>
              <a:off x="104503" y="1658983"/>
              <a:ext cx="429435" cy="432447"/>
            </a:xfrm>
            <a:prstGeom prst="ellipse">
              <a:avLst/>
            </a:prstGeom>
            <a:no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rgbClr val="FF0000"/>
                </a:solidFill>
                <a:effectLst/>
                <a:latin typeface="Times" pitchFamily="84" charset="0"/>
              </a:endParaRPr>
            </a:p>
          </p:txBody>
        </p:sp>
        <p:sp>
          <p:nvSpPr>
            <p:cNvPr id="40" name="TextBox 39"/>
            <p:cNvSpPr txBox="1"/>
            <p:nvPr/>
          </p:nvSpPr>
          <p:spPr>
            <a:xfrm>
              <a:off x="128976" y="1644373"/>
              <a:ext cx="372387" cy="461665"/>
            </a:xfrm>
            <a:prstGeom prst="rect">
              <a:avLst/>
            </a:prstGeom>
            <a:noFill/>
            <a:ln>
              <a:noFill/>
            </a:ln>
          </p:spPr>
          <p:txBody>
            <a:bodyPr wrap="none" rtlCol="0">
              <a:spAutoFit/>
            </a:bodyPr>
            <a:lstStyle/>
            <a:p>
              <a:r>
                <a:rPr lang="en-US" altLang="zh-CN" dirty="0">
                  <a:solidFill>
                    <a:srgbClr val="FF0000"/>
                  </a:solidFill>
                </a:rPr>
                <a:t>n</a:t>
              </a:r>
              <a:endParaRPr lang="zh-CN" altLang="en-US" dirty="0">
                <a:solidFill>
                  <a:srgbClr val="FF0000"/>
                </a:solidFill>
              </a:endParaRPr>
            </a:p>
          </p:txBody>
        </p:sp>
      </p:grpSp>
    </p:spTree>
    <p:extLst>
      <p:ext uri="{BB962C8B-B14F-4D97-AF65-F5344CB8AC3E}">
        <p14:creationId xmlns:p14="http://schemas.microsoft.com/office/powerpoint/2010/main" val="800079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407" y="422668"/>
            <a:ext cx="8543108" cy="641201"/>
          </a:xfrm>
        </p:spPr>
        <p:txBody>
          <a:bodyPr/>
          <a:lstStyle/>
          <a:p>
            <a:r>
              <a:rPr lang="en-US" sz="3600" dirty="0">
                <a:solidFill>
                  <a:srgbClr val="FF0000"/>
                </a:solidFill>
                <a:latin typeface="Cambria" panose="02040503050406030204" pitchFamily="18" charset="0"/>
              </a:rPr>
              <a:t>What Cell Reproduction Accomplishes?</a:t>
            </a:r>
          </a:p>
        </p:txBody>
      </p:sp>
      <p:sp>
        <p:nvSpPr>
          <p:cNvPr id="49154" name="Rectangle 2"/>
          <p:cNvSpPr>
            <a:spLocks noGrp="1" noChangeArrowheads="1"/>
          </p:cNvSpPr>
          <p:nvPr>
            <p:ph idx="1"/>
          </p:nvPr>
        </p:nvSpPr>
        <p:spPr>
          <a:xfrm>
            <a:off x="589085" y="1380391"/>
            <a:ext cx="7992207" cy="4796571"/>
          </a:xfrm>
        </p:spPr>
        <p:txBody>
          <a:bodyPr/>
          <a:lstStyle/>
          <a:p>
            <a:r>
              <a:rPr lang="en-US" sz="2400" b="1" dirty="0">
                <a:latin typeface="Cambria" panose="02040503050406030204" pitchFamily="18" charset="0"/>
              </a:rPr>
              <a:t>In </a:t>
            </a:r>
            <a:r>
              <a:rPr lang="en-US" b="1" dirty="0">
                <a:solidFill>
                  <a:srgbClr val="FF0000"/>
                </a:solidFill>
                <a:latin typeface="Cambria" panose="02040503050406030204" pitchFamily="18" charset="0"/>
              </a:rPr>
              <a:t>asexual reproduction</a:t>
            </a:r>
            <a:r>
              <a:rPr lang="en-US" sz="2400" b="1" dirty="0">
                <a:latin typeface="Cambria" panose="02040503050406030204" pitchFamily="18" charset="0"/>
                <a:ea typeface="楷体" panose="02010609060101010101" pitchFamily="49" charset="-122"/>
              </a:rPr>
              <a:t>（</a:t>
            </a:r>
            <a:r>
              <a:rPr lang="zh-CN" altLang="en-US" sz="2400" b="1" dirty="0">
                <a:latin typeface="Cambria" panose="02040503050406030204" pitchFamily="18" charset="0"/>
                <a:ea typeface="楷体" panose="02010609060101010101" pitchFamily="49" charset="-122"/>
              </a:rPr>
              <a:t>无性繁殖</a:t>
            </a:r>
            <a:r>
              <a:rPr lang="en-US" sz="2400" b="1" dirty="0">
                <a:latin typeface="Cambria" panose="02040503050406030204" pitchFamily="18" charset="0"/>
                <a:ea typeface="楷体" panose="02010609060101010101" pitchFamily="49" charset="-122"/>
              </a:rPr>
              <a:t>）</a:t>
            </a:r>
            <a:r>
              <a:rPr lang="en-US" sz="2400" b="1" dirty="0">
                <a:latin typeface="Cambria" panose="02040503050406030204" pitchFamily="18" charset="0"/>
              </a:rPr>
              <a:t>,</a:t>
            </a:r>
          </a:p>
          <a:p>
            <a:pPr lvl="1"/>
            <a:r>
              <a:rPr lang="en-US" sz="2400" b="1" dirty="0">
                <a:latin typeface="Cambria" panose="02040503050406030204" pitchFamily="18" charset="0"/>
              </a:rPr>
              <a:t>single-celled organisms reproduce by dividing in half and</a:t>
            </a:r>
          </a:p>
          <a:p>
            <a:pPr lvl="1"/>
            <a:r>
              <a:rPr lang="en-US" sz="2400" b="1" dirty="0">
                <a:latin typeface="Cambria" panose="02040503050406030204" pitchFamily="18" charset="0"/>
              </a:rPr>
              <a:t>there is no fertilization</a:t>
            </a:r>
            <a:r>
              <a:rPr lang="en-US" sz="2400" b="1" dirty="0">
                <a:latin typeface="Cambria" panose="02040503050406030204" pitchFamily="18" charset="0"/>
                <a:ea typeface="楷体" panose="02010609060101010101" pitchFamily="49" charset="-122"/>
              </a:rPr>
              <a:t>（</a:t>
            </a:r>
            <a:r>
              <a:rPr lang="zh-CN" altLang="en-US" sz="2400" b="1" dirty="0">
                <a:latin typeface="Cambria" panose="02040503050406030204" pitchFamily="18" charset="0"/>
                <a:ea typeface="楷体" panose="02010609060101010101" pitchFamily="49" charset="-122"/>
              </a:rPr>
              <a:t>受精</a:t>
            </a:r>
            <a:r>
              <a:rPr lang="en-US" sz="2400" b="1" dirty="0">
                <a:latin typeface="Cambria" panose="02040503050406030204" pitchFamily="18" charset="0"/>
                <a:ea typeface="楷体" panose="02010609060101010101" pitchFamily="49" charset="-122"/>
              </a:rPr>
              <a:t>）</a:t>
            </a:r>
            <a:r>
              <a:rPr lang="en-US" sz="2400" b="1" dirty="0">
                <a:latin typeface="Cambria" panose="02040503050406030204" pitchFamily="18" charset="0"/>
              </a:rPr>
              <a:t> of an egg by a sperm.</a:t>
            </a:r>
          </a:p>
          <a:p>
            <a:r>
              <a:rPr lang="en-US" sz="2400" b="1" dirty="0">
                <a:latin typeface="Cambria" panose="02040503050406030204" pitchFamily="18" charset="0"/>
              </a:rPr>
              <a:t>Many multicellular organisms can reproduce asexually as well. For example, some sea star species have the ability to grow new individuals from fragmented pieces. </a:t>
            </a:r>
          </a:p>
          <a:p>
            <a:r>
              <a:rPr lang="en-US" sz="2400" b="1" dirty="0">
                <a:latin typeface="Cambria" panose="02040503050406030204" pitchFamily="18" charset="0"/>
              </a:rPr>
              <a:t>Growing a new plant from a clipping is another example of asexual reproduction.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544" y="204216"/>
            <a:ext cx="8058912" cy="6449568"/>
          </a:xfrm>
          <a:prstGeom prst="rect">
            <a:avLst/>
          </a:prstGeom>
        </p:spPr>
      </p:pic>
      <p:sp>
        <p:nvSpPr>
          <p:cNvPr id="4" name="TextBox 2"/>
          <p:cNvSpPr txBox="1">
            <a:spLocks noChangeArrowheads="1"/>
          </p:cNvSpPr>
          <p:nvPr/>
        </p:nvSpPr>
        <p:spPr bwMode="auto">
          <a:xfrm>
            <a:off x="542544" y="427192"/>
            <a:ext cx="3273622" cy="35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800"/>
              </a:lnSpc>
            </a:pPr>
            <a:r>
              <a:rPr lang="en-US" b="1" dirty="0">
                <a:solidFill>
                  <a:srgbClr val="000000"/>
                </a:solidFill>
                <a:latin typeface="Arial"/>
                <a:ea typeface="ＭＳ Ｐゴシック" charset="0"/>
              </a:rPr>
              <a:t>Meiosis </a:t>
            </a:r>
            <a:r>
              <a:rPr lang="en-US" b="1" dirty="0">
                <a:solidFill>
                  <a:srgbClr val="000000"/>
                </a:solidFill>
                <a:latin typeface="Times New Roman" pitchFamily="18" charset="0"/>
                <a:ea typeface="ＭＳ Ｐゴシック" charset="0"/>
                <a:cs typeface="Times New Roman" pitchFamily="18" charset="0"/>
              </a:rPr>
              <a:t>II</a:t>
            </a:r>
            <a:r>
              <a:rPr lang="en-US" b="1" dirty="0">
                <a:solidFill>
                  <a:srgbClr val="000000"/>
                </a:solidFill>
                <a:latin typeface="Arial"/>
                <a:ea typeface="ＭＳ Ｐゴシック" charset="0"/>
              </a:rPr>
              <a:t> in a lily cell</a:t>
            </a:r>
          </a:p>
        </p:txBody>
      </p:sp>
      <p:sp>
        <p:nvSpPr>
          <p:cNvPr id="5" name="TextBox 4"/>
          <p:cNvSpPr txBox="1"/>
          <p:nvPr/>
        </p:nvSpPr>
        <p:spPr>
          <a:xfrm>
            <a:off x="7021976" y="1508183"/>
            <a:ext cx="234950" cy="366776"/>
          </a:xfrm>
          <a:prstGeom prst="rect">
            <a:avLst/>
          </a:prstGeom>
          <a:noFill/>
        </p:spPr>
        <p:txBody>
          <a:bodyPr vert="vert270" wrap="none" lIns="0" tIns="0" rIns="0" bIns="0"/>
          <a:lstStyle/>
          <a:p>
            <a:pPr eaLnBrk="0" fontAlgn="auto" hangingPunct="0">
              <a:spcBef>
                <a:spcPts val="0"/>
              </a:spcBef>
              <a:spcAft>
                <a:spcPts val="0"/>
              </a:spcAft>
              <a:defRPr/>
            </a:pPr>
            <a:r>
              <a:rPr lang="en-US" sz="2000" b="1" dirty="0">
                <a:solidFill>
                  <a:srgbClr val="000000"/>
                </a:solidFill>
                <a:latin typeface="Arial"/>
                <a:ea typeface="ＭＳ Ｐゴシック" charset="0"/>
              </a:rPr>
              <a:t>LM</a:t>
            </a:r>
          </a:p>
        </p:txBody>
      </p:sp>
    </p:spTree>
    <p:extLst>
      <p:ext uri="{BB962C8B-B14F-4D97-AF65-F5344CB8AC3E}">
        <p14:creationId xmlns:p14="http://schemas.microsoft.com/office/powerpoint/2010/main" val="69537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703385" y="457838"/>
            <a:ext cx="8563707" cy="958863"/>
          </a:xfrm>
        </p:spPr>
        <p:txBody>
          <a:bodyPr/>
          <a:lstStyle/>
          <a:p>
            <a:r>
              <a:rPr lang="en-US" sz="4000" dirty="0">
                <a:solidFill>
                  <a:srgbClr val="FF0000"/>
                </a:solidFill>
                <a:latin typeface="Cambria" panose="02040503050406030204" pitchFamily="18" charset="0"/>
              </a:rPr>
              <a:t>Review: </a:t>
            </a:r>
            <a:r>
              <a:rPr lang="en-US" dirty="0">
                <a:solidFill>
                  <a:srgbClr val="FF0000"/>
                </a:solidFill>
                <a:latin typeface="Cambria" panose="02040503050406030204" pitchFamily="18" charset="0"/>
              </a:rPr>
              <a:t>Comparing Mitosis and Meiosis</a:t>
            </a:r>
          </a:p>
        </p:txBody>
      </p:sp>
      <p:sp>
        <p:nvSpPr>
          <p:cNvPr id="201731" name="Rectangle 3"/>
          <p:cNvSpPr>
            <a:spLocks noGrp="1" noChangeArrowheads="1"/>
          </p:cNvSpPr>
          <p:nvPr>
            <p:ph idx="1"/>
          </p:nvPr>
        </p:nvSpPr>
        <p:spPr>
          <a:xfrm>
            <a:off x="703385" y="1494691"/>
            <a:ext cx="7869115" cy="4682271"/>
          </a:xfrm>
        </p:spPr>
        <p:txBody>
          <a:bodyPr/>
          <a:lstStyle/>
          <a:p>
            <a:r>
              <a:rPr lang="en-US" sz="2400" b="1" dirty="0">
                <a:latin typeface="Cambria" panose="02040503050406030204" pitchFamily="18" charset="0"/>
              </a:rPr>
              <a:t>For both mitosis and meiosis, the chromosomes duplicate only once, in the preceding interphase.</a:t>
            </a:r>
          </a:p>
          <a:p>
            <a:r>
              <a:rPr lang="en-US" sz="2400" b="1" dirty="0">
                <a:latin typeface="Cambria" panose="02040503050406030204" pitchFamily="18" charset="0"/>
              </a:rPr>
              <a:t>The number of cell divisions varies:</a:t>
            </a:r>
          </a:p>
          <a:p>
            <a:pPr lvl="1"/>
            <a:r>
              <a:rPr lang="en-US" sz="2400" b="1" dirty="0">
                <a:latin typeface="Cambria" panose="02040503050406030204" pitchFamily="18" charset="0"/>
              </a:rPr>
              <a:t>Mitosis involves one division of the nucleus and cytoplasm (duplication, then division in half), producing two diploid cells. </a:t>
            </a:r>
          </a:p>
          <a:p>
            <a:pPr lvl="1"/>
            <a:r>
              <a:rPr lang="en-US" sz="2400" b="1" dirty="0">
                <a:latin typeface="Cambria" panose="02040503050406030204" pitchFamily="18" charset="0"/>
              </a:rPr>
              <a:t>Meiosis entails two nuclear and cytoplasmic divisions (duplication, division in half, then division in half again), yielding four haploid cells.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641837" y="457200"/>
            <a:ext cx="8188653" cy="634185"/>
          </a:xfrm>
        </p:spPr>
        <p:txBody>
          <a:bodyPr/>
          <a:lstStyle/>
          <a:p>
            <a:r>
              <a:rPr lang="en-US" sz="3600" dirty="0">
                <a:solidFill>
                  <a:srgbClr val="FF0000"/>
                </a:solidFill>
                <a:latin typeface="Cambria" panose="02040503050406030204" pitchFamily="18" charset="0"/>
              </a:rPr>
              <a:t>Review: </a:t>
            </a:r>
            <a:r>
              <a:rPr lang="en-US" dirty="0">
                <a:solidFill>
                  <a:srgbClr val="FF0000"/>
                </a:solidFill>
                <a:latin typeface="Cambria" panose="02040503050406030204" pitchFamily="18" charset="0"/>
              </a:rPr>
              <a:t>Comparing Mitosis and Meiosis</a:t>
            </a:r>
          </a:p>
        </p:txBody>
      </p:sp>
      <p:sp>
        <p:nvSpPr>
          <p:cNvPr id="201731" name="Rectangle 3"/>
          <p:cNvSpPr>
            <a:spLocks noGrp="1" noChangeArrowheads="1"/>
          </p:cNvSpPr>
          <p:nvPr>
            <p:ph idx="1"/>
          </p:nvPr>
        </p:nvSpPr>
        <p:spPr>
          <a:xfrm>
            <a:off x="729762" y="1582615"/>
            <a:ext cx="7693270" cy="4594348"/>
          </a:xfrm>
        </p:spPr>
        <p:txBody>
          <a:bodyPr/>
          <a:lstStyle/>
          <a:p>
            <a:r>
              <a:rPr lang="en-US" sz="2400" b="1" dirty="0">
                <a:latin typeface="Cambria" panose="02040503050406030204" pitchFamily="18" charset="0"/>
              </a:rPr>
              <a:t>All the events unique to meiosis occur during meiosis I.</a:t>
            </a:r>
          </a:p>
          <a:p>
            <a:r>
              <a:rPr lang="en-US" sz="2400" b="1" dirty="0">
                <a:latin typeface="Cambria" panose="02040503050406030204" pitchFamily="18" charset="0"/>
              </a:rPr>
              <a:t>Meiosis II is virtually identical to mitosis in that it separates sister chromatids. </a:t>
            </a:r>
          </a:p>
          <a:p>
            <a:r>
              <a:rPr lang="en-US" sz="2400" b="1" dirty="0">
                <a:latin typeface="Cambria" panose="02040503050406030204" pitchFamily="18" charset="0"/>
              </a:rPr>
              <a:t>But unlike mitosis, meiosis II yields daughter cells with a haploid set of chromosomes.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92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204216"/>
            <a:ext cx="8156448" cy="6449568"/>
          </a:xfrm>
          <a:prstGeom prst="rect">
            <a:avLst/>
          </a:prstGeom>
        </p:spPr>
      </p:pic>
      <p:sp>
        <p:nvSpPr>
          <p:cNvPr id="4" name="TextBox 2"/>
          <p:cNvSpPr txBox="1">
            <a:spLocks noChangeArrowheads="1"/>
          </p:cNvSpPr>
          <p:nvPr/>
        </p:nvSpPr>
        <p:spPr bwMode="auto">
          <a:xfrm>
            <a:off x="1982169" y="633635"/>
            <a:ext cx="90569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500"/>
              </a:lnSpc>
            </a:pPr>
            <a:r>
              <a:rPr lang="en-US" sz="1400" b="1" dirty="0">
                <a:solidFill>
                  <a:srgbClr val="000000"/>
                </a:solidFill>
                <a:latin typeface="Arial"/>
                <a:ea typeface="ＭＳ Ｐゴシック" charset="0"/>
              </a:rPr>
              <a:t>Parent cell</a:t>
            </a:r>
          </a:p>
          <a:p>
            <a:pPr algn="ctr" eaLnBrk="0" hangingPunct="0">
              <a:lnSpc>
                <a:spcPts val="1500"/>
              </a:lnSpc>
            </a:pPr>
            <a:r>
              <a:rPr lang="en-US" sz="1400" b="1" dirty="0">
                <a:solidFill>
                  <a:srgbClr val="000000"/>
                </a:solidFill>
                <a:latin typeface="Arial"/>
                <a:ea typeface="ＭＳ Ｐゴシック" charset="0"/>
              </a:rPr>
              <a:t>2</a:t>
            </a:r>
            <a:r>
              <a:rPr lang="en-US" sz="1400" b="1" i="1" dirty="0">
                <a:solidFill>
                  <a:srgbClr val="000000"/>
                </a:solidFill>
                <a:latin typeface="Arial"/>
                <a:ea typeface="ＭＳ Ｐゴシック" charset="0"/>
              </a:rPr>
              <a:t>n</a:t>
            </a:r>
            <a:r>
              <a:rPr lang="en-US" sz="1400" b="1" dirty="0">
                <a:solidFill>
                  <a:srgbClr val="000000"/>
                </a:solidFill>
                <a:latin typeface="Arial"/>
                <a:ea typeface="ＭＳ Ｐゴシック" charset="0"/>
              </a:rPr>
              <a:t> </a:t>
            </a:r>
            <a:r>
              <a:rPr lang="en-US" sz="1400" b="1" dirty="0">
                <a:solidFill>
                  <a:srgbClr val="000000"/>
                </a:solidFill>
                <a:latin typeface="Symbol"/>
                <a:ea typeface="ＭＳ Ｐゴシック" charset="0"/>
              </a:rPr>
              <a:t>=</a:t>
            </a:r>
            <a:r>
              <a:rPr lang="en-US" sz="1400" b="1" dirty="0">
                <a:solidFill>
                  <a:srgbClr val="000000"/>
                </a:solidFill>
                <a:latin typeface="Arial"/>
                <a:ea typeface="ＭＳ Ｐゴシック" charset="0"/>
              </a:rPr>
              <a:t> 4</a:t>
            </a:r>
          </a:p>
        </p:txBody>
      </p:sp>
      <p:sp>
        <p:nvSpPr>
          <p:cNvPr id="5" name="TextBox 4"/>
          <p:cNvSpPr txBox="1">
            <a:spLocks noChangeArrowheads="1"/>
          </p:cNvSpPr>
          <p:nvPr/>
        </p:nvSpPr>
        <p:spPr bwMode="auto">
          <a:xfrm>
            <a:off x="1905969" y="1125762"/>
            <a:ext cx="7341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FFFFFF"/>
                </a:solidFill>
                <a:latin typeface="Arial"/>
                <a:ea typeface="ＭＳ Ｐゴシック" charset="0"/>
              </a:rPr>
              <a:t>MITOSIS</a:t>
            </a:r>
          </a:p>
        </p:txBody>
      </p:sp>
      <p:sp>
        <p:nvSpPr>
          <p:cNvPr id="6" name="TextBox 5"/>
          <p:cNvSpPr txBox="1">
            <a:spLocks noChangeArrowheads="1"/>
          </p:cNvSpPr>
          <p:nvPr/>
        </p:nvSpPr>
        <p:spPr bwMode="auto">
          <a:xfrm>
            <a:off x="558976" y="1540100"/>
            <a:ext cx="81592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Prophase</a:t>
            </a:r>
          </a:p>
        </p:txBody>
      </p:sp>
      <p:sp>
        <p:nvSpPr>
          <p:cNvPr id="7" name="TextBox 6"/>
          <p:cNvSpPr txBox="1">
            <a:spLocks noChangeArrowheads="1"/>
          </p:cNvSpPr>
          <p:nvPr/>
        </p:nvSpPr>
        <p:spPr bwMode="auto">
          <a:xfrm>
            <a:off x="882032" y="1876647"/>
            <a:ext cx="112530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a:solidFill>
                  <a:srgbClr val="000000"/>
                </a:solidFill>
                <a:latin typeface="Arial"/>
                <a:ea typeface="ＭＳ Ｐゴシック" charset="0"/>
              </a:rPr>
              <a:t>Duplicated</a:t>
            </a:r>
          </a:p>
          <a:p>
            <a:pPr eaLnBrk="0" hangingPunct="0">
              <a:lnSpc>
                <a:spcPts val="1500"/>
              </a:lnSpc>
            </a:pPr>
            <a:r>
              <a:rPr lang="en-US" sz="1400" b="1" dirty="0">
                <a:solidFill>
                  <a:srgbClr val="000000"/>
                </a:solidFill>
                <a:latin typeface="Arial"/>
                <a:ea typeface="ＭＳ Ｐゴシック" charset="0"/>
              </a:rPr>
              <a:t>chromosome</a:t>
            </a:r>
          </a:p>
        </p:txBody>
      </p:sp>
      <p:sp>
        <p:nvSpPr>
          <p:cNvPr id="8" name="TextBox 8"/>
          <p:cNvSpPr txBox="1">
            <a:spLocks noChangeArrowheads="1"/>
          </p:cNvSpPr>
          <p:nvPr/>
        </p:nvSpPr>
        <p:spPr bwMode="auto">
          <a:xfrm>
            <a:off x="4241182" y="1531368"/>
            <a:ext cx="9361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Prophase </a:t>
            </a:r>
            <a:r>
              <a:rPr lang="en-US" sz="1400" b="1" dirty="0">
                <a:solidFill>
                  <a:srgbClr val="000000"/>
                </a:solidFill>
                <a:latin typeface="Times New Roman" pitchFamily="18" charset="0"/>
                <a:ea typeface="ＭＳ Ｐゴシック" charset="0"/>
                <a:cs typeface="Times New Roman" pitchFamily="18" charset="0"/>
              </a:rPr>
              <a:t>I</a:t>
            </a:r>
          </a:p>
        </p:txBody>
      </p:sp>
      <p:sp>
        <p:nvSpPr>
          <p:cNvPr id="9" name="TextBox 9"/>
          <p:cNvSpPr txBox="1">
            <a:spLocks noChangeArrowheads="1"/>
          </p:cNvSpPr>
          <p:nvPr/>
        </p:nvSpPr>
        <p:spPr bwMode="auto">
          <a:xfrm>
            <a:off x="5625482" y="636016"/>
            <a:ext cx="90569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500"/>
              </a:lnSpc>
            </a:pPr>
            <a:r>
              <a:rPr lang="en-US" sz="1400" b="1" dirty="0">
                <a:solidFill>
                  <a:srgbClr val="000000"/>
                </a:solidFill>
                <a:latin typeface="Arial"/>
                <a:ea typeface="ＭＳ Ｐゴシック" charset="0"/>
              </a:rPr>
              <a:t>Parent cell</a:t>
            </a:r>
          </a:p>
          <a:p>
            <a:pPr algn="ctr" eaLnBrk="0" hangingPunct="0">
              <a:lnSpc>
                <a:spcPts val="1500"/>
              </a:lnSpc>
            </a:pPr>
            <a:r>
              <a:rPr lang="en-US" sz="1400" b="1" dirty="0">
                <a:solidFill>
                  <a:srgbClr val="000000"/>
                </a:solidFill>
                <a:latin typeface="Arial"/>
                <a:ea typeface="ＭＳ Ｐゴシック" charset="0"/>
              </a:rPr>
              <a:t>2</a:t>
            </a:r>
            <a:r>
              <a:rPr lang="en-US" sz="1400" b="1" i="1" dirty="0">
                <a:solidFill>
                  <a:srgbClr val="000000"/>
                </a:solidFill>
                <a:latin typeface="Arial"/>
                <a:ea typeface="ＭＳ Ｐゴシック" charset="0"/>
              </a:rPr>
              <a:t>n</a:t>
            </a:r>
            <a:r>
              <a:rPr lang="en-US" sz="1400" b="1" dirty="0">
                <a:solidFill>
                  <a:srgbClr val="000000"/>
                </a:solidFill>
                <a:latin typeface="Arial"/>
                <a:ea typeface="ＭＳ Ｐゴシック" charset="0"/>
              </a:rPr>
              <a:t> </a:t>
            </a:r>
            <a:r>
              <a:rPr lang="en-US" sz="1400" b="1" dirty="0">
                <a:solidFill>
                  <a:srgbClr val="000000"/>
                </a:solidFill>
                <a:latin typeface="Symbol"/>
                <a:ea typeface="ＭＳ Ｐゴシック" charset="0"/>
              </a:rPr>
              <a:t>=</a:t>
            </a:r>
            <a:r>
              <a:rPr lang="en-US" sz="1400" b="1" dirty="0">
                <a:solidFill>
                  <a:srgbClr val="000000"/>
                </a:solidFill>
                <a:latin typeface="Arial"/>
                <a:ea typeface="ＭＳ Ｐゴシック" charset="0"/>
              </a:rPr>
              <a:t> 4</a:t>
            </a:r>
          </a:p>
        </p:txBody>
      </p:sp>
      <p:sp>
        <p:nvSpPr>
          <p:cNvPr id="10" name="TextBox 11"/>
          <p:cNvSpPr txBox="1">
            <a:spLocks noChangeArrowheads="1"/>
          </p:cNvSpPr>
          <p:nvPr/>
        </p:nvSpPr>
        <p:spPr bwMode="auto">
          <a:xfrm>
            <a:off x="6252544" y="1125762"/>
            <a:ext cx="7486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FFFFFF"/>
                </a:solidFill>
                <a:latin typeface="Arial"/>
                <a:ea typeface="ＭＳ Ｐゴシック" charset="0"/>
              </a:rPr>
              <a:t>MEIOSIS</a:t>
            </a:r>
          </a:p>
        </p:txBody>
      </p:sp>
      <p:sp>
        <p:nvSpPr>
          <p:cNvPr id="11" name="TextBox 12"/>
          <p:cNvSpPr txBox="1">
            <a:spLocks noChangeArrowheads="1"/>
          </p:cNvSpPr>
          <p:nvPr/>
        </p:nvSpPr>
        <p:spPr bwMode="auto">
          <a:xfrm>
            <a:off x="7661450" y="1636143"/>
            <a:ext cx="8688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FFFFFF"/>
                </a:solidFill>
                <a:latin typeface="Arial"/>
                <a:ea typeface="ＭＳ Ｐゴシック" charset="0"/>
              </a:rPr>
              <a:t>MEIOSIS </a:t>
            </a:r>
            <a:r>
              <a:rPr lang="en-US" sz="1400" b="1" dirty="0">
                <a:solidFill>
                  <a:srgbClr val="FFFFFF"/>
                </a:solidFill>
                <a:latin typeface="Times New Roman" pitchFamily="18" charset="0"/>
                <a:ea typeface="ＭＳ Ｐゴシック" charset="0"/>
                <a:cs typeface="Times New Roman" pitchFamily="18" charset="0"/>
              </a:rPr>
              <a:t>I</a:t>
            </a:r>
          </a:p>
        </p:txBody>
      </p:sp>
      <p:sp>
        <p:nvSpPr>
          <p:cNvPr id="12" name="TextBox 13"/>
          <p:cNvSpPr txBox="1">
            <a:spLocks noChangeArrowheads="1"/>
          </p:cNvSpPr>
          <p:nvPr/>
        </p:nvSpPr>
        <p:spPr bwMode="auto">
          <a:xfrm>
            <a:off x="4857132" y="2242566"/>
            <a:ext cx="127252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a:solidFill>
                  <a:srgbClr val="000000"/>
                </a:solidFill>
                <a:latin typeface="Arial"/>
                <a:ea typeface="ＭＳ Ｐゴシック" charset="0"/>
              </a:rPr>
              <a:t>Homologous</a:t>
            </a:r>
          </a:p>
          <a:p>
            <a:pPr eaLnBrk="0" hangingPunct="0">
              <a:lnSpc>
                <a:spcPts val="1500"/>
              </a:lnSpc>
            </a:pPr>
            <a:r>
              <a:rPr lang="en-US" sz="1400" b="1" dirty="0">
                <a:solidFill>
                  <a:srgbClr val="000000"/>
                </a:solidFill>
                <a:latin typeface="Arial"/>
                <a:ea typeface="ＭＳ Ｐゴシック" charset="0"/>
              </a:rPr>
              <a:t>chromosomes</a:t>
            </a:r>
          </a:p>
          <a:p>
            <a:pPr eaLnBrk="0" hangingPunct="0">
              <a:lnSpc>
                <a:spcPts val="1500"/>
              </a:lnSpc>
            </a:pPr>
            <a:r>
              <a:rPr lang="en-US" sz="1400" b="1" dirty="0">
                <a:solidFill>
                  <a:srgbClr val="000000"/>
                </a:solidFill>
                <a:latin typeface="Arial"/>
                <a:ea typeface="ＭＳ Ｐゴシック" charset="0"/>
              </a:rPr>
              <a:t>come together.</a:t>
            </a:r>
          </a:p>
        </p:txBody>
      </p:sp>
      <p:sp>
        <p:nvSpPr>
          <p:cNvPr id="13" name="TextBox 16"/>
          <p:cNvSpPr txBox="1">
            <a:spLocks noChangeArrowheads="1"/>
          </p:cNvSpPr>
          <p:nvPr/>
        </p:nvSpPr>
        <p:spPr bwMode="auto">
          <a:xfrm>
            <a:off x="561357" y="2997425"/>
            <a:ext cx="9233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Metaphase</a:t>
            </a:r>
          </a:p>
        </p:txBody>
      </p:sp>
      <p:sp>
        <p:nvSpPr>
          <p:cNvPr id="14" name="TextBox 17"/>
          <p:cNvSpPr txBox="1">
            <a:spLocks noChangeArrowheads="1"/>
          </p:cNvSpPr>
          <p:nvPr/>
        </p:nvSpPr>
        <p:spPr bwMode="auto">
          <a:xfrm>
            <a:off x="748682" y="3455416"/>
            <a:ext cx="125515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a:solidFill>
                  <a:srgbClr val="000000"/>
                </a:solidFill>
                <a:latin typeface="Arial"/>
                <a:ea typeface="ＭＳ Ｐゴシック" charset="0"/>
              </a:rPr>
              <a:t>Chromosomes</a:t>
            </a:r>
          </a:p>
          <a:p>
            <a:pPr eaLnBrk="0" hangingPunct="0">
              <a:lnSpc>
                <a:spcPts val="1500"/>
              </a:lnSpc>
            </a:pPr>
            <a:r>
              <a:rPr lang="en-US" sz="1400" b="1" dirty="0">
                <a:solidFill>
                  <a:srgbClr val="000000"/>
                </a:solidFill>
                <a:latin typeface="Arial"/>
                <a:ea typeface="ＭＳ Ｐゴシック" charset="0"/>
              </a:rPr>
              <a:t>align.</a:t>
            </a:r>
          </a:p>
        </p:txBody>
      </p:sp>
      <p:sp>
        <p:nvSpPr>
          <p:cNvPr id="15" name="TextBox 19"/>
          <p:cNvSpPr txBox="1">
            <a:spLocks noChangeArrowheads="1"/>
          </p:cNvSpPr>
          <p:nvPr/>
        </p:nvSpPr>
        <p:spPr bwMode="auto">
          <a:xfrm>
            <a:off x="4236419" y="2997425"/>
            <a:ext cx="104355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Metaphase </a:t>
            </a:r>
            <a:r>
              <a:rPr lang="en-US" sz="1400" b="1" dirty="0">
                <a:solidFill>
                  <a:srgbClr val="000000"/>
                </a:solidFill>
                <a:latin typeface="Times New Roman" pitchFamily="18" charset="0"/>
                <a:ea typeface="ＭＳ Ｐゴシック" charset="0"/>
                <a:cs typeface="Times New Roman" pitchFamily="18" charset="0"/>
              </a:rPr>
              <a:t>I</a:t>
            </a:r>
          </a:p>
        </p:txBody>
      </p:sp>
      <p:sp>
        <p:nvSpPr>
          <p:cNvPr id="16" name="TextBox 20"/>
          <p:cNvSpPr txBox="1">
            <a:spLocks noChangeArrowheads="1"/>
          </p:cNvSpPr>
          <p:nvPr/>
        </p:nvSpPr>
        <p:spPr bwMode="auto">
          <a:xfrm>
            <a:off x="4853163" y="3524472"/>
            <a:ext cx="109324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a:solidFill>
                  <a:srgbClr val="000000"/>
                </a:solidFill>
                <a:latin typeface="Arial"/>
                <a:ea typeface="ＭＳ Ｐゴシック" charset="0"/>
              </a:rPr>
              <a:t>Homologous</a:t>
            </a:r>
          </a:p>
          <a:p>
            <a:pPr eaLnBrk="0" hangingPunct="0">
              <a:lnSpc>
                <a:spcPts val="1500"/>
              </a:lnSpc>
            </a:pPr>
            <a:r>
              <a:rPr lang="en-US" sz="1400" b="1" dirty="0">
                <a:solidFill>
                  <a:srgbClr val="000000"/>
                </a:solidFill>
                <a:latin typeface="Arial"/>
                <a:ea typeface="ＭＳ Ｐゴシック" charset="0"/>
              </a:rPr>
              <a:t>pairs align.</a:t>
            </a:r>
          </a:p>
        </p:txBody>
      </p:sp>
      <p:sp>
        <p:nvSpPr>
          <p:cNvPr id="17" name="TextBox 22"/>
          <p:cNvSpPr txBox="1">
            <a:spLocks noChangeArrowheads="1"/>
          </p:cNvSpPr>
          <p:nvPr/>
        </p:nvSpPr>
        <p:spPr bwMode="auto">
          <a:xfrm>
            <a:off x="4238800" y="4252341"/>
            <a:ext cx="99014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a:solidFill>
                  <a:srgbClr val="000000"/>
                </a:solidFill>
                <a:latin typeface="Arial"/>
                <a:ea typeface="ＭＳ Ｐゴシック" charset="0"/>
              </a:rPr>
              <a:t>Anaphase </a:t>
            </a:r>
            <a:r>
              <a:rPr lang="en-US" sz="1400" b="1" dirty="0">
                <a:solidFill>
                  <a:srgbClr val="000000"/>
                </a:solidFill>
                <a:latin typeface="Times New Roman" pitchFamily="18" charset="0"/>
                <a:ea typeface="ＭＳ Ｐゴシック" charset="0"/>
                <a:cs typeface="Times New Roman" pitchFamily="18" charset="0"/>
              </a:rPr>
              <a:t>I</a:t>
            </a:r>
          </a:p>
          <a:p>
            <a:pPr eaLnBrk="0" hangingPunct="0">
              <a:lnSpc>
                <a:spcPts val="1500"/>
              </a:lnSpc>
            </a:pPr>
            <a:r>
              <a:rPr lang="en-US" sz="1400" b="1" dirty="0" err="1">
                <a:solidFill>
                  <a:srgbClr val="000000"/>
                </a:solidFill>
                <a:latin typeface="Arial"/>
                <a:ea typeface="ＭＳ Ｐゴシック" charset="0"/>
              </a:rPr>
              <a:t>Telophase</a:t>
            </a:r>
            <a:r>
              <a:rPr lang="en-US" sz="1400" b="1" dirty="0">
                <a:solidFill>
                  <a:srgbClr val="000000"/>
                </a:solidFill>
                <a:latin typeface="Arial"/>
                <a:ea typeface="ＭＳ Ｐゴシック" charset="0"/>
              </a:rPr>
              <a:t> </a:t>
            </a:r>
            <a:r>
              <a:rPr lang="en-US" sz="1400" b="1" dirty="0">
                <a:solidFill>
                  <a:srgbClr val="000000"/>
                </a:solidFill>
                <a:latin typeface="Times New Roman" pitchFamily="18" charset="0"/>
                <a:ea typeface="ＭＳ Ｐゴシック" charset="0"/>
                <a:cs typeface="Times New Roman" pitchFamily="18" charset="0"/>
              </a:rPr>
              <a:t>I</a:t>
            </a:r>
          </a:p>
        </p:txBody>
      </p:sp>
      <p:sp>
        <p:nvSpPr>
          <p:cNvPr id="18" name="TextBox 24"/>
          <p:cNvSpPr txBox="1">
            <a:spLocks noChangeArrowheads="1"/>
          </p:cNvSpPr>
          <p:nvPr/>
        </p:nvSpPr>
        <p:spPr bwMode="auto">
          <a:xfrm>
            <a:off x="2091707" y="4807173"/>
            <a:ext cx="96500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a:solidFill>
                  <a:srgbClr val="000000"/>
                </a:solidFill>
                <a:latin typeface="Arial"/>
                <a:ea typeface="ＭＳ Ｐゴシック" charset="0"/>
              </a:rPr>
              <a:t>Sister</a:t>
            </a:r>
          </a:p>
          <a:p>
            <a:pPr eaLnBrk="0" hangingPunct="0">
              <a:lnSpc>
                <a:spcPts val="1500"/>
              </a:lnSpc>
            </a:pPr>
            <a:r>
              <a:rPr lang="en-US" sz="1400" b="1" dirty="0">
                <a:solidFill>
                  <a:srgbClr val="000000"/>
                </a:solidFill>
                <a:latin typeface="Arial"/>
                <a:ea typeface="ＭＳ Ｐゴシック" charset="0"/>
              </a:rPr>
              <a:t>chromatids</a:t>
            </a:r>
          </a:p>
          <a:p>
            <a:pPr eaLnBrk="0" hangingPunct="0">
              <a:lnSpc>
                <a:spcPts val="1500"/>
              </a:lnSpc>
            </a:pPr>
            <a:r>
              <a:rPr lang="en-US" sz="1400" b="1" dirty="0">
                <a:solidFill>
                  <a:srgbClr val="000000"/>
                </a:solidFill>
                <a:latin typeface="Arial"/>
                <a:ea typeface="ＭＳ Ｐゴシック" charset="0"/>
              </a:rPr>
              <a:t>separate.</a:t>
            </a:r>
          </a:p>
        </p:txBody>
      </p:sp>
      <p:sp>
        <p:nvSpPr>
          <p:cNvPr id="19" name="TextBox 27"/>
          <p:cNvSpPr txBox="1">
            <a:spLocks noChangeArrowheads="1"/>
          </p:cNvSpPr>
          <p:nvPr/>
        </p:nvSpPr>
        <p:spPr bwMode="auto">
          <a:xfrm>
            <a:off x="4426126" y="4777804"/>
            <a:ext cx="122469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a:solidFill>
                  <a:srgbClr val="000000"/>
                </a:solidFill>
                <a:latin typeface="Arial"/>
                <a:ea typeface="ＭＳ Ｐゴシック" charset="0"/>
              </a:rPr>
              <a:t>Homologous</a:t>
            </a:r>
          </a:p>
          <a:p>
            <a:pPr eaLnBrk="0" hangingPunct="0">
              <a:lnSpc>
                <a:spcPts val="1500"/>
              </a:lnSpc>
            </a:pPr>
            <a:r>
              <a:rPr lang="en-US" sz="1400" b="1" dirty="0">
                <a:solidFill>
                  <a:srgbClr val="000000"/>
                </a:solidFill>
                <a:latin typeface="Arial"/>
                <a:ea typeface="ＭＳ Ｐゴシック" charset="0"/>
              </a:rPr>
              <a:t>chromosomes</a:t>
            </a:r>
          </a:p>
          <a:p>
            <a:pPr eaLnBrk="0" hangingPunct="0">
              <a:lnSpc>
                <a:spcPts val="1500"/>
              </a:lnSpc>
            </a:pPr>
            <a:r>
              <a:rPr lang="en-US" sz="1400" b="1" dirty="0">
                <a:solidFill>
                  <a:srgbClr val="000000"/>
                </a:solidFill>
                <a:latin typeface="Arial"/>
                <a:ea typeface="ＭＳ Ｐゴシック" charset="0"/>
              </a:rPr>
              <a:t>separate.</a:t>
            </a:r>
          </a:p>
        </p:txBody>
      </p:sp>
      <p:sp>
        <p:nvSpPr>
          <p:cNvPr id="20" name="TextBox 30"/>
          <p:cNvSpPr txBox="1">
            <a:spLocks noChangeArrowheads="1"/>
          </p:cNvSpPr>
          <p:nvPr/>
        </p:nvSpPr>
        <p:spPr bwMode="auto">
          <a:xfrm>
            <a:off x="3588719" y="5319937"/>
            <a:ext cx="2083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2</a:t>
            </a:r>
            <a:r>
              <a:rPr lang="en-US" sz="1400" b="1" i="1" dirty="0">
                <a:solidFill>
                  <a:srgbClr val="000000"/>
                </a:solidFill>
                <a:latin typeface="Arial"/>
                <a:ea typeface="ＭＳ Ｐゴシック" charset="0"/>
              </a:rPr>
              <a:t>n</a:t>
            </a:r>
          </a:p>
        </p:txBody>
      </p:sp>
      <p:sp>
        <p:nvSpPr>
          <p:cNvPr id="21" name="TextBox 31"/>
          <p:cNvSpPr txBox="1">
            <a:spLocks noChangeArrowheads="1"/>
          </p:cNvSpPr>
          <p:nvPr/>
        </p:nvSpPr>
        <p:spPr bwMode="auto">
          <a:xfrm>
            <a:off x="4426126" y="5757291"/>
            <a:ext cx="96500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a:solidFill>
                  <a:srgbClr val="000000"/>
                </a:solidFill>
                <a:latin typeface="Arial"/>
                <a:ea typeface="ＭＳ Ｐゴシック" charset="0"/>
              </a:rPr>
              <a:t>Sister</a:t>
            </a:r>
          </a:p>
          <a:p>
            <a:pPr eaLnBrk="0" hangingPunct="0">
              <a:lnSpc>
                <a:spcPts val="1500"/>
              </a:lnSpc>
            </a:pPr>
            <a:r>
              <a:rPr lang="en-US" sz="1400" b="1" dirty="0">
                <a:solidFill>
                  <a:srgbClr val="000000"/>
                </a:solidFill>
                <a:latin typeface="Arial"/>
                <a:ea typeface="ＭＳ Ｐゴシック" charset="0"/>
              </a:rPr>
              <a:t>chromatids</a:t>
            </a:r>
          </a:p>
          <a:p>
            <a:pPr eaLnBrk="0" hangingPunct="0">
              <a:lnSpc>
                <a:spcPts val="1500"/>
              </a:lnSpc>
            </a:pPr>
            <a:r>
              <a:rPr lang="en-US" sz="1400" b="1" dirty="0">
                <a:solidFill>
                  <a:srgbClr val="000000"/>
                </a:solidFill>
                <a:latin typeface="Arial"/>
                <a:ea typeface="ＭＳ Ｐゴシック" charset="0"/>
              </a:rPr>
              <a:t>separate.</a:t>
            </a:r>
          </a:p>
        </p:txBody>
      </p:sp>
      <p:sp>
        <p:nvSpPr>
          <p:cNvPr id="22" name="TextBox 34"/>
          <p:cNvSpPr txBox="1">
            <a:spLocks noChangeArrowheads="1"/>
          </p:cNvSpPr>
          <p:nvPr/>
        </p:nvSpPr>
        <p:spPr bwMode="auto">
          <a:xfrm>
            <a:off x="5874719" y="6416900"/>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i="1" dirty="0">
                <a:solidFill>
                  <a:srgbClr val="000000"/>
                </a:solidFill>
                <a:latin typeface="Arial"/>
                <a:ea typeface="ＭＳ Ｐゴシック" charset="0"/>
              </a:rPr>
              <a:t>n</a:t>
            </a:r>
          </a:p>
        </p:txBody>
      </p:sp>
      <p:sp>
        <p:nvSpPr>
          <p:cNvPr id="24" name="TextBox 36"/>
          <p:cNvSpPr txBox="1">
            <a:spLocks noChangeArrowheads="1"/>
          </p:cNvSpPr>
          <p:nvPr/>
        </p:nvSpPr>
        <p:spPr bwMode="auto">
          <a:xfrm>
            <a:off x="7166944" y="2469579"/>
            <a:ext cx="117339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a:solidFill>
                  <a:srgbClr val="000000"/>
                </a:solidFill>
                <a:latin typeface="Arial"/>
                <a:ea typeface="ＭＳ Ｐゴシック" charset="0"/>
              </a:rPr>
              <a:t>Site of</a:t>
            </a:r>
          </a:p>
          <a:p>
            <a:pPr eaLnBrk="0" hangingPunct="0">
              <a:lnSpc>
                <a:spcPts val="1500"/>
              </a:lnSpc>
            </a:pPr>
            <a:r>
              <a:rPr lang="en-US" sz="1400" b="1" dirty="0">
                <a:solidFill>
                  <a:srgbClr val="000000"/>
                </a:solidFill>
                <a:latin typeface="Arial"/>
                <a:ea typeface="ＭＳ Ｐゴシック" charset="0"/>
              </a:rPr>
              <a:t>crossing over</a:t>
            </a:r>
          </a:p>
        </p:txBody>
      </p:sp>
      <p:sp>
        <p:nvSpPr>
          <p:cNvPr id="25" name="TextBox 38"/>
          <p:cNvSpPr txBox="1">
            <a:spLocks noChangeArrowheads="1"/>
          </p:cNvSpPr>
          <p:nvPr/>
        </p:nvSpPr>
        <p:spPr bwMode="auto">
          <a:xfrm>
            <a:off x="561357" y="4257104"/>
            <a:ext cx="86991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a:solidFill>
                  <a:srgbClr val="000000"/>
                </a:solidFill>
                <a:latin typeface="Arial"/>
                <a:ea typeface="ＭＳ Ｐゴシック" charset="0"/>
              </a:rPr>
              <a:t>Anaphase</a:t>
            </a:r>
          </a:p>
          <a:p>
            <a:pPr eaLnBrk="0" hangingPunct="0">
              <a:lnSpc>
                <a:spcPts val="1500"/>
              </a:lnSpc>
            </a:pPr>
            <a:r>
              <a:rPr lang="en-US" sz="1400" b="1" dirty="0" err="1">
                <a:solidFill>
                  <a:srgbClr val="000000"/>
                </a:solidFill>
                <a:latin typeface="Arial"/>
                <a:ea typeface="ＭＳ Ｐゴシック" charset="0"/>
              </a:rPr>
              <a:t>Telophase</a:t>
            </a:r>
            <a:endParaRPr lang="en-US" sz="1400" b="1" dirty="0">
              <a:solidFill>
                <a:srgbClr val="000000"/>
              </a:solidFill>
              <a:latin typeface="Arial"/>
              <a:ea typeface="ＭＳ Ｐゴシック" charset="0"/>
            </a:endParaRPr>
          </a:p>
        </p:txBody>
      </p:sp>
      <p:sp>
        <p:nvSpPr>
          <p:cNvPr id="26" name="TextBox 40"/>
          <p:cNvSpPr txBox="1">
            <a:spLocks noChangeArrowheads="1"/>
          </p:cNvSpPr>
          <p:nvPr/>
        </p:nvSpPr>
        <p:spPr bwMode="auto">
          <a:xfrm>
            <a:off x="1698007" y="5319937"/>
            <a:ext cx="2083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2</a:t>
            </a:r>
            <a:r>
              <a:rPr lang="en-US" sz="1400" b="1" i="1" dirty="0">
                <a:solidFill>
                  <a:srgbClr val="000000"/>
                </a:solidFill>
                <a:latin typeface="Arial"/>
                <a:ea typeface="ＭＳ Ｐゴシック" charset="0"/>
              </a:rPr>
              <a:t>n</a:t>
            </a:r>
          </a:p>
        </p:txBody>
      </p:sp>
      <p:sp>
        <p:nvSpPr>
          <p:cNvPr id="27" name="TextBox 41"/>
          <p:cNvSpPr txBox="1">
            <a:spLocks noChangeArrowheads="1"/>
          </p:cNvSpPr>
          <p:nvPr/>
        </p:nvSpPr>
        <p:spPr bwMode="auto">
          <a:xfrm>
            <a:off x="7528894" y="5122291"/>
            <a:ext cx="655629"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500"/>
              </a:lnSpc>
            </a:pPr>
            <a:r>
              <a:rPr lang="en-US" sz="1400" b="1" dirty="0">
                <a:solidFill>
                  <a:srgbClr val="000000"/>
                </a:solidFill>
                <a:latin typeface="Arial"/>
                <a:ea typeface="ＭＳ Ｐゴシック" charset="0"/>
              </a:rPr>
              <a:t>Haploid</a:t>
            </a:r>
          </a:p>
          <a:p>
            <a:pPr eaLnBrk="0" hangingPunct="0">
              <a:lnSpc>
                <a:spcPts val="1500"/>
              </a:lnSpc>
            </a:pPr>
            <a:r>
              <a:rPr lang="en-US" sz="1400" b="1" i="1" dirty="0">
                <a:solidFill>
                  <a:srgbClr val="000000"/>
                </a:solidFill>
                <a:latin typeface="Arial"/>
                <a:ea typeface="ＭＳ Ｐゴシック" charset="0"/>
              </a:rPr>
              <a:t>n</a:t>
            </a:r>
            <a:r>
              <a:rPr lang="en-US" sz="1400" b="1" dirty="0">
                <a:solidFill>
                  <a:srgbClr val="000000"/>
                </a:solidFill>
                <a:latin typeface="Arial"/>
                <a:ea typeface="ＭＳ Ｐゴシック" charset="0"/>
              </a:rPr>
              <a:t> </a:t>
            </a:r>
            <a:r>
              <a:rPr lang="en-US" sz="1400" b="1" dirty="0">
                <a:solidFill>
                  <a:srgbClr val="000000"/>
                </a:solidFill>
                <a:latin typeface="Symbol"/>
                <a:ea typeface="ＭＳ Ｐゴシック" charset="0"/>
              </a:rPr>
              <a:t>=</a:t>
            </a:r>
            <a:r>
              <a:rPr lang="en-US" sz="1400" b="1" dirty="0">
                <a:solidFill>
                  <a:srgbClr val="000000"/>
                </a:solidFill>
                <a:latin typeface="Arial"/>
                <a:ea typeface="ＭＳ Ｐゴシック" charset="0"/>
              </a:rPr>
              <a:t> 2</a:t>
            </a:r>
          </a:p>
        </p:txBody>
      </p:sp>
      <p:sp>
        <p:nvSpPr>
          <p:cNvPr id="28" name="TextBox 43"/>
          <p:cNvSpPr txBox="1">
            <a:spLocks noChangeArrowheads="1"/>
          </p:cNvSpPr>
          <p:nvPr/>
        </p:nvSpPr>
        <p:spPr bwMode="auto">
          <a:xfrm>
            <a:off x="7587632" y="5666012"/>
            <a:ext cx="9393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FFFFFF"/>
                </a:solidFill>
                <a:latin typeface="Arial"/>
                <a:ea typeface="ＭＳ Ｐゴシック" charset="0"/>
              </a:rPr>
              <a:t>MEIOSIS </a:t>
            </a:r>
            <a:r>
              <a:rPr lang="en-US" sz="1400" b="1" dirty="0">
                <a:solidFill>
                  <a:srgbClr val="FFFFFF"/>
                </a:solidFill>
                <a:latin typeface="Times New Roman" pitchFamily="18" charset="0"/>
                <a:ea typeface="ＭＳ Ｐゴシック" charset="0"/>
                <a:cs typeface="Times New Roman" pitchFamily="18" charset="0"/>
              </a:rPr>
              <a:t>II</a:t>
            </a:r>
          </a:p>
        </p:txBody>
      </p:sp>
      <p:sp>
        <p:nvSpPr>
          <p:cNvPr id="29" name="TextBox 44"/>
          <p:cNvSpPr txBox="1">
            <a:spLocks noChangeArrowheads="1"/>
          </p:cNvSpPr>
          <p:nvPr/>
        </p:nvSpPr>
        <p:spPr bwMode="auto">
          <a:xfrm>
            <a:off x="6436694" y="6416900"/>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i="1">
                <a:solidFill>
                  <a:srgbClr val="000000"/>
                </a:solidFill>
                <a:latin typeface="Arial"/>
                <a:ea typeface="ＭＳ Ｐゴシック" charset="0"/>
              </a:rPr>
              <a:t>n</a:t>
            </a:r>
          </a:p>
        </p:txBody>
      </p:sp>
      <p:sp>
        <p:nvSpPr>
          <p:cNvPr id="30" name="TextBox 45"/>
          <p:cNvSpPr txBox="1">
            <a:spLocks noChangeArrowheads="1"/>
          </p:cNvSpPr>
          <p:nvPr/>
        </p:nvSpPr>
        <p:spPr bwMode="auto">
          <a:xfrm>
            <a:off x="7044707" y="6416900"/>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i="1">
                <a:solidFill>
                  <a:srgbClr val="000000"/>
                </a:solidFill>
                <a:latin typeface="Arial"/>
                <a:ea typeface="ＭＳ Ｐゴシック" charset="0"/>
              </a:rPr>
              <a:t>n</a:t>
            </a:r>
          </a:p>
        </p:txBody>
      </p:sp>
      <p:sp>
        <p:nvSpPr>
          <p:cNvPr id="31" name="TextBox 46"/>
          <p:cNvSpPr txBox="1">
            <a:spLocks noChangeArrowheads="1"/>
          </p:cNvSpPr>
          <p:nvPr/>
        </p:nvSpPr>
        <p:spPr bwMode="auto">
          <a:xfrm>
            <a:off x="7628907" y="6416900"/>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i="1">
                <a:solidFill>
                  <a:srgbClr val="000000"/>
                </a:solidFill>
                <a:latin typeface="Arial"/>
                <a:ea typeface="ＭＳ Ｐゴシック" charset="0"/>
              </a:rPr>
              <a:t>n</a:t>
            </a:r>
          </a:p>
        </p:txBody>
      </p:sp>
      <p:sp>
        <p:nvSpPr>
          <p:cNvPr id="33" name="Freeform 32"/>
          <p:cNvSpPr/>
          <p:nvPr/>
        </p:nvSpPr>
        <p:spPr bwMode="auto">
          <a:xfrm rot="-240000">
            <a:off x="6831962" y="2490724"/>
            <a:ext cx="285899" cy="65711"/>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nvGrpSpPr>
          <p:cNvPr id="9216" name="Group 9215"/>
          <p:cNvGrpSpPr/>
          <p:nvPr/>
        </p:nvGrpSpPr>
        <p:grpSpPr>
          <a:xfrm>
            <a:off x="1821656" y="1952625"/>
            <a:ext cx="671910" cy="335271"/>
            <a:chOff x="1821656" y="1952625"/>
            <a:chExt cx="671910" cy="335271"/>
          </a:xfrm>
        </p:grpSpPr>
        <p:sp>
          <p:nvSpPr>
            <p:cNvPr id="34" name="Freeform 33"/>
            <p:cNvSpPr/>
            <p:nvPr/>
          </p:nvSpPr>
          <p:spPr>
            <a:xfrm rot="11403708">
              <a:off x="2396650" y="2116680"/>
              <a:ext cx="96916" cy="171216"/>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 name="Freeform 1"/>
            <p:cNvSpPr/>
            <p:nvPr/>
          </p:nvSpPr>
          <p:spPr bwMode="auto">
            <a:xfrm>
              <a:off x="1821656" y="1952625"/>
              <a:ext cx="576263" cy="240506"/>
            </a:xfrm>
            <a:custGeom>
              <a:avLst/>
              <a:gdLst>
                <a:gd name="connsiteX0" fmla="*/ 0 w 576263"/>
                <a:gd name="connsiteY0" fmla="*/ 0 h 240506"/>
                <a:gd name="connsiteX1" fmla="*/ 576263 w 576263"/>
                <a:gd name="connsiteY1" fmla="*/ 240506 h 240506"/>
              </a:gdLst>
              <a:ahLst/>
              <a:cxnLst>
                <a:cxn ang="0">
                  <a:pos x="connsiteX0" y="connsiteY0"/>
                </a:cxn>
                <a:cxn ang="0">
                  <a:pos x="connsiteX1" y="connsiteY1"/>
                </a:cxn>
              </a:cxnLst>
              <a:rect l="l" t="t" r="r" b="b"/>
              <a:pathLst>
                <a:path w="576263" h="240506">
                  <a:moveTo>
                    <a:pt x="0" y="0"/>
                  </a:moveTo>
                  <a:lnTo>
                    <a:pt x="576263" y="240506"/>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spTree>
    <p:extLst>
      <p:ext uri="{BB962C8B-B14F-4D97-AF65-F5344CB8AC3E}">
        <p14:creationId xmlns:p14="http://schemas.microsoft.com/office/powerpoint/2010/main" val="11409595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641838" y="419502"/>
            <a:ext cx="8188653" cy="958863"/>
          </a:xfrm>
        </p:spPr>
        <p:txBody>
          <a:bodyPr/>
          <a:lstStyle/>
          <a:p>
            <a:r>
              <a:rPr lang="en-US" sz="4000" dirty="0">
                <a:solidFill>
                  <a:srgbClr val="FF0000"/>
                </a:solidFill>
                <a:latin typeface="Cambria" panose="02040503050406030204" pitchFamily="18" charset="0"/>
              </a:rPr>
              <a:t>The Origins of Genetic Variation</a:t>
            </a:r>
          </a:p>
        </p:txBody>
      </p:sp>
      <p:sp>
        <p:nvSpPr>
          <p:cNvPr id="209923" name="Rectangle 3"/>
          <p:cNvSpPr>
            <a:spLocks noGrp="1" noChangeArrowheads="1"/>
          </p:cNvSpPr>
          <p:nvPr>
            <p:ph idx="1"/>
          </p:nvPr>
        </p:nvSpPr>
        <p:spPr>
          <a:xfrm>
            <a:off x="738553" y="1679331"/>
            <a:ext cx="8091937" cy="4497632"/>
          </a:xfrm>
        </p:spPr>
        <p:txBody>
          <a:bodyPr/>
          <a:lstStyle/>
          <a:p>
            <a:r>
              <a:rPr lang="en-US" b="1" dirty="0">
                <a:latin typeface="Cambria" panose="02040503050406030204" pitchFamily="18" charset="0"/>
              </a:rPr>
              <a:t>Offspring of sexual reproduction are genetically different from their parents and one another.</a:t>
            </a:r>
          </a:p>
          <a:p>
            <a:r>
              <a:rPr lang="en-US" b="1" dirty="0">
                <a:latin typeface="Cambria" panose="02040503050406030204" pitchFamily="18" charset="0"/>
              </a:rPr>
              <a:t>How does meiosis produce such genetic variation?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489606" y="493007"/>
            <a:ext cx="8543108" cy="958863"/>
          </a:xfrm>
        </p:spPr>
        <p:txBody>
          <a:bodyPr/>
          <a:lstStyle/>
          <a:p>
            <a:r>
              <a:rPr lang="en-US" dirty="0">
                <a:solidFill>
                  <a:srgbClr val="FF0000"/>
                </a:solidFill>
                <a:latin typeface="Cambria" panose="02040503050406030204" pitchFamily="18" charset="0"/>
              </a:rPr>
              <a:t>Independent Assortment of Chromosomes</a:t>
            </a:r>
          </a:p>
        </p:txBody>
      </p:sp>
      <p:sp>
        <p:nvSpPr>
          <p:cNvPr id="211971" name="Rectangle 3"/>
          <p:cNvSpPr>
            <a:spLocks noGrp="1" noChangeArrowheads="1"/>
          </p:cNvSpPr>
          <p:nvPr>
            <p:ph idx="1"/>
          </p:nvPr>
        </p:nvSpPr>
        <p:spPr>
          <a:xfrm>
            <a:off x="489605" y="1451869"/>
            <a:ext cx="8340885" cy="4725093"/>
          </a:xfrm>
        </p:spPr>
        <p:txBody>
          <a:bodyPr/>
          <a:lstStyle/>
          <a:p>
            <a:r>
              <a:rPr lang="en-US" b="1" dirty="0">
                <a:solidFill>
                  <a:srgbClr val="FF0000"/>
                </a:solidFill>
                <a:latin typeface="Cambria" panose="02040503050406030204" pitchFamily="18" charset="0"/>
              </a:rPr>
              <a:t>Figure </a:t>
            </a:r>
            <a:r>
              <a:rPr lang="en-US" sz="2000" b="1" dirty="0">
                <a:solidFill>
                  <a:srgbClr val="FF0000"/>
                </a:solidFill>
                <a:latin typeface="Cambria" panose="02040503050406030204" pitchFamily="18" charset="0"/>
              </a:rPr>
              <a:t>(on next page)  </a:t>
            </a:r>
            <a:r>
              <a:rPr lang="en-US" b="1" dirty="0">
                <a:latin typeface="Cambria" panose="02040503050406030204" pitchFamily="18" charset="0"/>
              </a:rPr>
              <a:t>illustrates one way in which meiosis contributes to genetic variety. </a:t>
            </a:r>
          </a:p>
          <a:p>
            <a:pPr lvl="1"/>
            <a:r>
              <a:rPr lang="en-US" b="1" dirty="0">
                <a:latin typeface="Cambria" panose="02040503050406030204" pitchFamily="18" charset="0"/>
              </a:rPr>
              <a:t>When aligned during metaphase I of meiosis, the side-by-side orientation of each homologous pair </a:t>
            </a:r>
            <a:br>
              <a:rPr lang="en-US" b="1" dirty="0">
                <a:latin typeface="Cambria" panose="02040503050406030204" pitchFamily="18" charset="0"/>
              </a:rPr>
            </a:br>
            <a:r>
              <a:rPr lang="en-US" b="1" dirty="0">
                <a:latin typeface="Cambria" panose="02040503050406030204" pitchFamily="18" charset="0"/>
              </a:rPr>
              <a:t>of chromosomes is a matter of chance.</a:t>
            </a:r>
          </a:p>
          <a:p>
            <a:pPr lvl="1"/>
            <a:r>
              <a:rPr lang="en-US" b="1" dirty="0">
                <a:latin typeface="Cambria" panose="02040503050406030204" pitchFamily="18" charset="0"/>
              </a:rPr>
              <a:t>For a species with more than two pairs of chromosomes, such as humans, every chromosome pair orients independently of all the others at metaphase I. </a:t>
            </a:r>
          </a:p>
        </p:txBody>
      </p:sp>
      <p:sp>
        <p:nvSpPr>
          <p:cNvPr id="211972" name="Rectangle 4"/>
          <p:cNvSpPr>
            <a:spLocks noChangeArrowheads="1"/>
          </p:cNvSpPr>
          <p:nvPr/>
        </p:nvSpPr>
        <p:spPr bwMode="auto">
          <a:xfrm>
            <a:off x="7129463" y="5819775"/>
            <a:ext cx="184150" cy="457200"/>
          </a:xfrm>
          <a:prstGeom prst="rect">
            <a:avLst/>
          </a:prstGeom>
          <a:noFill/>
          <a:ln w="34925">
            <a:noFill/>
            <a:miter lim="800000"/>
            <a:headEnd/>
            <a:tailEnd/>
          </a:ln>
        </p:spPr>
        <p:txBody>
          <a:bodyPr wrap="none" lIns="92075" tIns="46038" rIns="92075" bIns="46038" anchor="ctr">
            <a:prstTxWarp prst="textNoShape">
              <a:avLst/>
            </a:prstTxWarp>
            <a:spAutoFit/>
          </a:bodyPr>
          <a:lstStyle/>
          <a:p>
            <a:pPr algn="ctr" eaLnBrk="0" hangingPunct="0"/>
            <a:endParaRPr lang="en-US" u="sng"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44" y="204216"/>
            <a:ext cx="7449312" cy="6449568"/>
          </a:xfrm>
          <a:prstGeom prst="rect">
            <a:avLst/>
          </a:prstGeom>
        </p:spPr>
      </p:pic>
      <p:sp>
        <p:nvSpPr>
          <p:cNvPr id="4" name="TextBox 2"/>
          <p:cNvSpPr txBox="1">
            <a:spLocks noChangeArrowheads="1"/>
          </p:cNvSpPr>
          <p:nvPr/>
        </p:nvSpPr>
        <p:spPr bwMode="auto">
          <a:xfrm>
            <a:off x="1820068" y="264298"/>
            <a:ext cx="16244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POSSIBILITY 1</a:t>
            </a:r>
          </a:p>
        </p:txBody>
      </p:sp>
      <p:sp>
        <p:nvSpPr>
          <p:cNvPr id="5" name="TextBox 3"/>
          <p:cNvSpPr txBox="1">
            <a:spLocks noChangeArrowheads="1"/>
          </p:cNvSpPr>
          <p:nvPr/>
        </p:nvSpPr>
        <p:spPr bwMode="auto">
          <a:xfrm>
            <a:off x="3497263" y="902472"/>
            <a:ext cx="2083071"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800"/>
              </a:lnSpc>
            </a:pPr>
            <a:r>
              <a:rPr lang="en-US" sz="1600" b="1" dirty="0">
                <a:solidFill>
                  <a:srgbClr val="000000"/>
                </a:solidFill>
                <a:latin typeface="Arial"/>
                <a:ea typeface="ＭＳ Ｐゴシック" charset="0"/>
              </a:rPr>
              <a:t>Two equally probable</a:t>
            </a:r>
          </a:p>
          <a:p>
            <a:pPr algn="ctr" eaLnBrk="0" hangingPunct="0">
              <a:lnSpc>
                <a:spcPts val="1800"/>
              </a:lnSpc>
            </a:pPr>
            <a:r>
              <a:rPr lang="en-US" sz="1600" b="1" dirty="0">
                <a:solidFill>
                  <a:srgbClr val="000000"/>
                </a:solidFill>
                <a:latin typeface="Arial"/>
                <a:ea typeface="ＭＳ Ｐゴシック" charset="0"/>
              </a:rPr>
              <a:t>arrangements of</a:t>
            </a:r>
          </a:p>
          <a:p>
            <a:pPr algn="ctr" eaLnBrk="0" hangingPunct="0">
              <a:lnSpc>
                <a:spcPts val="1800"/>
              </a:lnSpc>
            </a:pPr>
            <a:r>
              <a:rPr lang="en-US" sz="1600" b="1" dirty="0">
                <a:solidFill>
                  <a:srgbClr val="000000"/>
                </a:solidFill>
                <a:latin typeface="Arial"/>
                <a:ea typeface="ＭＳ Ｐゴシック" charset="0"/>
              </a:rPr>
              <a:t>chromosomes</a:t>
            </a:r>
          </a:p>
          <a:p>
            <a:pPr algn="ctr" eaLnBrk="0" hangingPunct="0">
              <a:lnSpc>
                <a:spcPts val="1800"/>
              </a:lnSpc>
            </a:pPr>
            <a:r>
              <a:rPr lang="en-US" sz="1600" b="1" dirty="0">
                <a:solidFill>
                  <a:srgbClr val="000000"/>
                </a:solidFill>
                <a:latin typeface="Arial"/>
                <a:ea typeface="ＭＳ Ｐゴシック" charset="0"/>
              </a:rPr>
              <a:t>at metaphase of</a:t>
            </a:r>
          </a:p>
          <a:p>
            <a:pPr algn="ctr" eaLnBrk="0" hangingPunct="0">
              <a:lnSpc>
                <a:spcPts val="1800"/>
              </a:lnSpc>
            </a:pPr>
            <a:r>
              <a:rPr lang="en-US" sz="1600" b="1" dirty="0">
                <a:solidFill>
                  <a:srgbClr val="000000"/>
                </a:solidFill>
                <a:latin typeface="Arial"/>
                <a:ea typeface="ＭＳ Ｐゴシック" charset="0"/>
              </a:rPr>
              <a:t>meiosis </a:t>
            </a:r>
            <a:r>
              <a:rPr lang="en-US" sz="1600" b="1" dirty="0">
                <a:solidFill>
                  <a:srgbClr val="000000"/>
                </a:solidFill>
                <a:latin typeface="Times New Roman" pitchFamily="18" charset="0"/>
                <a:ea typeface="ＭＳ Ｐゴシック" charset="0"/>
                <a:cs typeface="Times New Roman" pitchFamily="18" charset="0"/>
              </a:rPr>
              <a:t>I</a:t>
            </a:r>
          </a:p>
        </p:txBody>
      </p:sp>
      <p:sp>
        <p:nvSpPr>
          <p:cNvPr id="6" name="TextBox 8"/>
          <p:cNvSpPr txBox="1">
            <a:spLocks noChangeArrowheads="1"/>
          </p:cNvSpPr>
          <p:nvPr/>
        </p:nvSpPr>
        <p:spPr bwMode="auto">
          <a:xfrm>
            <a:off x="5725318" y="264298"/>
            <a:ext cx="16244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FFFFFF"/>
                </a:solidFill>
                <a:latin typeface="Arial"/>
                <a:ea typeface="ＭＳ Ｐゴシック" charset="0"/>
              </a:rPr>
              <a:t>POSSIBILITY 2</a:t>
            </a:r>
          </a:p>
        </p:txBody>
      </p:sp>
      <p:sp>
        <p:nvSpPr>
          <p:cNvPr id="7" name="TextBox 9"/>
          <p:cNvSpPr txBox="1">
            <a:spLocks noChangeArrowheads="1"/>
          </p:cNvSpPr>
          <p:nvPr/>
        </p:nvSpPr>
        <p:spPr bwMode="auto">
          <a:xfrm>
            <a:off x="4015355" y="3062286"/>
            <a:ext cx="1059584"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800"/>
              </a:lnSpc>
            </a:pPr>
            <a:r>
              <a:rPr lang="en-US" sz="1600" b="1" dirty="0">
                <a:solidFill>
                  <a:srgbClr val="000000"/>
                </a:solidFill>
                <a:latin typeface="Arial"/>
                <a:ea typeface="ＭＳ Ｐゴシック" charset="0"/>
              </a:rPr>
              <a:t>Metaphase</a:t>
            </a:r>
          </a:p>
          <a:p>
            <a:pPr algn="ctr" eaLnBrk="0" hangingPunct="0">
              <a:lnSpc>
                <a:spcPts val="1800"/>
              </a:lnSpc>
            </a:pPr>
            <a:r>
              <a:rPr lang="en-US" sz="1600" b="1" dirty="0">
                <a:solidFill>
                  <a:srgbClr val="000000"/>
                </a:solidFill>
                <a:latin typeface="Arial"/>
                <a:ea typeface="ＭＳ Ｐゴシック" charset="0"/>
              </a:rPr>
              <a:t>of</a:t>
            </a:r>
          </a:p>
          <a:p>
            <a:pPr algn="ctr" eaLnBrk="0" hangingPunct="0">
              <a:lnSpc>
                <a:spcPts val="1800"/>
              </a:lnSpc>
            </a:pPr>
            <a:r>
              <a:rPr lang="en-US" sz="1600" b="1" dirty="0">
                <a:solidFill>
                  <a:srgbClr val="000000"/>
                </a:solidFill>
                <a:latin typeface="Arial"/>
                <a:ea typeface="ＭＳ Ｐゴシック" charset="0"/>
              </a:rPr>
              <a:t>meiosis </a:t>
            </a:r>
            <a:r>
              <a:rPr lang="en-US" sz="1600" b="1" dirty="0">
                <a:solidFill>
                  <a:srgbClr val="000000"/>
                </a:solidFill>
                <a:latin typeface="Times New Roman" pitchFamily="18" charset="0"/>
                <a:ea typeface="ＭＳ Ｐゴシック" charset="0"/>
                <a:cs typeface="Times New Roman" pitchFamily="18" charset="0"/>
              </a:rPr>
              <a:t>II</a:t>
            </a:r>
          </a:p>
        </p:txBody>
      </p:sp>
      <p:sp>
        <p:nvSpPr>
          <p:cNvPr id="8" name="TextBox 12"/>
          <p:cNvSpPr txBox="1">
            <a:spLocks noChangeArrowheads="1"/>
          </p:cNvSpPr>
          <p:nvPr/>
        </p:nvSpPr>
        <p:spPr bwMode="auto">
          <a:xfrm>
            <a:off x="4117759" y="4726940"/>
            <a:ext cx="8672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Gametes</a:t>
            </a:r>
          </a:p>
        </p:txBody>
      </p:sp>
      <p:sp>
        <p:nvSpPr>
          <p:cNvPr id="9" name="TextBox 13"/>
          <p:cNvSpPr txBox="1">
            <a:spLocks noChangeArrowheads="1"/>
          </p:cNvSpPr>
          <p:nvPr/>
        </p:nvSpPr>
        <p:spPr bwMode="auto">
          <a:xfrm>
            <a:off x="1118972" y="5480209"/>
            <a:ext cx="14250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Combination a</a:t>
            </a:r>
          </a:p>
        </p:txBody>
      </p:sp>
      <p:sp>
        <p:nvSpPr>
          <p:cNvPr id="10" name="TextBox 14"/>
          <p:cNvSpPr txBox="1">
            <a:spLocks noChangeArrowheads="1"/>
          </p:cNvSpPr>
          <p:nvPr/>
        </p:nvSpPr>
        <p:spPr bwMode="auto">
          <a:xfrm>
            <a:off x="4966278" y="5480209"/>
            <a:ext cx="14250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Combination c</a:t>
            </a:r>
          </a:p>
        </p:txBody>
      </p:sp>
      <p:sp>
        <p:nvSpPr>
          <p:cNvPr id="11" name="TextBox 15"/>
          <p:cNvSpPr txBox="1">
            <a:spLocks noChangeArrowheads="1"/>
          </p:cNvSpPr>
          <p:nvPr/>
        </p:nvSpPr>
        <p:spPr bwMode="auto">
          <a:xfrm>
            <a:off x="1086429" y="6132670"/>
            <a:ext cx="69016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lnSpc>
                <a:spcPts val="1800"/>
              </a:lnSpc>
            </a:pPr>
            <a:r>
              <a:rPr lang="en-US" sz="1600" b="1" dirty="0">
                <a:solidFill>
                  <a:srgbClr val="000000"/>
                </a:solidFill>
                <a:latin typeface="Arial"/>
                <a:ea typeface="ＭＳ Ｐゴシック" charset="0"/>
              </a:rPr>
              <a:t>Because possibilities 1 and 2 are equally likely, the four possible types</a:t>
            </a:r>
          </a:p>
          <a:p>
            <a:pPr algn="ctr" eaLnBrk="0" hangingPunct="0">
              <a:lnSpc>
                <a:spcPts val="1800"/>
              </a:lnSpc>
            </a:pPr>
            <a:r>
              <a:rPr lang="en-US" sz="1600" b="1" dirty="0">
                <a:solidFill>
                  <a:srgbClr val="000000"/>
                </a:solidFill>
                <a:latin typeface="Arial"/>
                <a:ea typeface="ＭＳ Ｐゴシック" charset="0"/>
              </a:rPr>
              <a:t>of gametes will be made in approximately equal numbers.</a:t>
            </a:r>
          </a:p>
        </p:txBody>
      </p:sp>
      <p:sp>
        <p:nvSpPr>
          <p:cNvPr id="12" name="TextBox 13"/>
          <p:cNvSpPr txBox="1">
            <a:spLocks noChangeArrowheads="1"/>
          </p:cNvSpPr>
          <p:nvPr/>
        </p:nvSpPr>
        <p:spPr bwMode="auto">
          <a:xfrm>
            <a:off x="2687073" y="5481162"/>
            <a:ext cx="14362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Combination b</a:t>
            </a:r>
          </a:p>
        </p:txBody>
      </p:sp>
      <p:sp>
        <p:nvSpPr>
          <p:cNvPr id="13" name="TextBox 14"/>
          <p:cNvSpPr txBox="1">
            <a:spLocks noChangeArrowheads="1"/>
          </p:cNvSpPr>
          <p:nvPr/>
        </p:nvSpPr>
        <p:spPr bwMode="auto">
          <a:xfrm>
            <a:off x="6529462" y="5482589"/>
            <a:ext cx="14362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b="1" dirty="0">
                <a:solidFill>
                  <a:srgbClr val="000000"/>
                </a:solidFill>
                <a:latin typeface="Arial"/>
                <a:ea typeface="ＭＳ Ｐゴシック" charset="0"/>
              </a:rPr>
              <a:t>Combination d</a:t>
            </a:r>
          </a:p>
        </p:txBody>
      </p:sp>
      <p:grpSp>
        <p:nvGrpSpPr>
          <p:cNvPr id="2" name="Group 1"/>
          <p:cNvGrpSpPr/>
          <p:nvPr/>
        </p:nvGrpSpPr>
        <p:grpSpPr>
          <a:xfrm>
            <a:off x="1188764" y="5162550"/>
            <a:ext cx="1344168" cy="310114"/>
            <a:chOff x="1188764" y="5162550"/>
            <a:chExt cx="1344168" cy="310114"/>
          </a:xfrm>
        </p:grpSpPr>
        <p:sp>
          <p:nvSpPr>
            <p:cNvPr id="15" name="Freeform 14"/>
            <p:cNvSpPr/>
            <p:nvPr/>
          </p:nvSpPr>
          <p:spPr>
            <a:xfrm rot="5400000">
              <a:off x="1774225" y="4577089"/>
              <a:ext cx="173245" cy="1344168"/>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16" name="Freeform 15"/>
            <p:cNvSpPr/>
            <p:nvPr/>
          </p:nvSpPr>
          <p:spPr>
            <a:xfrm rot="5400000">
              <a:off x="1789156" y="5404084"/>
              <a:ext cx="137160" cy="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grpSp>
        <p:nvGrpSpPr>
          <p:cNvPr id="18" name="Group 17"/>
          <p:cNvGrpSpPr/>
          <p:nvPr/>
        </p:nvGrpSpPr>
        <p:grpSpPr>
          <a:xfrm>
            <a:off x="2693423" y="5162550"/>
            <a:ext cx="1344168" cy="310114"/>
            <a:chOff x="1188764" y="5162550"/>
            <a:chExt cx="1344168" cy="310114"/>
          </a:xfrm>
        </p:grpSpPr>
        <p:sp>
          <p:nvSpPr>
            <p:cNvPr id="19" name="Freeform 18"/>
            <p:cNvSpPr/>
            <p:nvPr/>
          </p:nvSpPr>
          <p:spPr>
            <a:xfrm rot="5400000">
              <a:off x="1774225" y="4577089"/>
              <a:ext cx="173245" cy="1344168"/>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0" name="Freeform 19"/>
            <p:cNvSpPr/>
            <p:nvPr/>
          </p:nvSpPr>
          <p:spPr>
            <a:xfrm rot="5400000">
              <a:off x="1789156" y="5404084"/>
              <a:ext cx="137160" cy="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grpSp>
        <p:nvGrpSpPr>
          <p:cNvPr id="21" name="Group 20"/>
          <p:cNvGrpSpPr/>
          <p:nvPr/>
        </p:nvGrpSpPr>
        <p:grpSpPr>
          <a:xfrm>
            <a:off x="5023397" y="5162274"/>
            <a:ext cx="1344168" cy="310114"/>
            <a:chOff x="1188764" y="5162550"/>
            <a:chExt cx="1344168" cy="310114"/>
          </a:xfrm>
        </p:grpSpPr>
        <p:sp>
          <p:nvSpPr>
            <p:cNvPr id="22" name="Freeform 21"/>
            <p:cNvSpPr/>
            <p:nvPr/>
          </p:nvSpPr>
          <p:spPr>
            <a:xfrm rot="5400000">
              <a:off x="1774225" y="4577089"/>
              <a:ext cx="173245" cy="1344168"/>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3" name="Freeform 22"/>
            <p:cNvSpPr/>
            <p:nvPr/>
          </p:nvSpPr>
          <p:spPr>
            <a:xfrm rot="5400000">
              <a:off x="1789156" y="5404084"/>
              <a:ext cx="137160" cy="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grpSp>
        <p:nvGrpSpPr>
          <p:cNvPr id="24" name="Group 23"/>
          <p:cNvGrpSpPr/>
          <p:nvPr/>
        </p:nvGrpSpPr>
        <p:grpSpPr>
          <a:xfrm>
            <a:off x="6544723" y="5162274"/>
            <a:ext cx="1344168" cy="310114"/>
            <a:chOff x="1188764" y="5162550"/>
            <a:chExt cx="1344168" cy="310114"/>
          </a:xfrm>
        </p:grpSpPr>
        <p:sp>
          <p:nvSpPr>
            <p:cNvPr id="25" name="Freeform 24"/>
            <p:cNvSpPr/>
            <p:nvPr/>
          </p:nvSpPr>
          <p:spPr>
            <a:xfrm rot="5400000">
              <a:off x="1774225" y="4577089"/>
              <a:ext cx="173245" cy="1344168"/>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6" name="Freeform 25"/>
            <p:cNvSpPr/>
            <p:nvPr/>
          </p:nvSpPr>
          <p:spPr>
            <a:xfrm rot="5400000">
              <a:off x="1789156" y="5404084"/>
              <a:ext cx="137160" cy="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sp>
        <p:nvSpPr>
          <p:cNvPr id="28" name="Freeform 27"/>
          <p:cNvSpPr/>
          <p:nvPr/>
        </p:nvSpPr>
        <p:spPr>
          <a:xfrm rot="5400000">
            <a:off x="4466924" y="2465076"/>
            <a:ext cx="173245" cy="6869154"/>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9" name="Freeform 28"/>
          <p:cNvSpPr/>
          <p:nvPr/>
        </p:nvSpPr>
        <p:spPr>
          <a:xfrm rot="5400000">
            <a:off x="4478591" y="6057739"/>
            <a:ext cx="137160" cy="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Tree>
    <p:extLst>
      <p:ext uri="{BB962C8B-B14F-4D97-AF65-F5344CB8AC3E}">
        <p14:creationId xmlns:p14="http://schemas.microsoft.com/office/powerpoint/2010/main" val="822503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2176" y="449045"/>
            <a:ext cx="8431823" cy="958863"/>
          </a:xfrm>
        </p:spPr>
        <p:txBody>
          <a:bodyPr/>
          <a:lstStyle/>
          <a:p>
            <a:r>
              <a:rPr lang="en-US" sz="4000" dirty="0">
                <a:solidFill>
                  <a:srgbClr val="FF0000"/>
                </a:solidFill>
                <a:latin typeface="Cambria" panose="02040503050406030204" pitchFamily="18" charset="0"/>
              </a:rPr>
              <a:t>Independent Assortment of Chromosomes</a:t>
            </a:r>
          </a:p>
        </p:txBody>
      </p:sp>
      <p:sp>
        <p:nvSpPr>
          <p:cNvPr id="214018" name="Rectangle 2"/>
          <p:cNvSpPr>
            <a:spLocks noGrp="1" noChangeArrowheads="1"/>
          </p:cNvSpPr>
          <p:nvPr>
            <p:ph idx="1"/>
          </p:nvPr>
        </p:nvSpPr>
        <p:spPr>
          <a:xfrm>
            <a:off x="217045" y="2101361"/>
            <a:ext cx="8543108" cy="3947013"/>
          </a:xfrm>
        </p:spPr>
        <p:txBody>
          <a:bodyPr/>
          <a:lstStyle/>
          <a:p>
            <a:pPr lvl="1"/>
            <a:r>
              <a:rPr lang="en-US" b="1" dirty="0">
                <a:latin typeface="Cambria" panose="02040503050406030204" pitchFamily="18" charset="0"/>
              </a:rPr>
              <a:t>For a human, </a:t>
            </a:r>
            <a:r>
              <a:rPr lang="en-US" b="1" i="1" dirty="0">
                <a:latin typeface="Cambria" panose="02040503050406030204" pitchFamily="18" charset="0"/>
              </a:rPr>
              <a:t>n</a:t>
            </a:r>
            <a:r>
              <a:rPr lang="en-US" b="1" dirty="0">
                <a:latin typeface="Cambria" panose="02040503050406030204" pitchFamily="18" charset="0"/>
              </a:rPr>
              <a:t> = 23, so there are 2</a:t>
            </a:r>
            <a:r>
              <a:rPr lang="en-US" b="1" baseline="30000" dirty="0">
                <a:latin typeface="Cambria" panose="02040503050406030204" pitchFamily="18" charset="0"/>
              </a:rPr>
              <a:t>23</a:t>
            </a:r>
            <a:r>
              <a:rPr lang="en-US" b="1" dirty="0">
                <a:latin typeface="Cambria" panose="02040503050406030204" pitchFamily="18" charset="0"/>
              </a:rPr>
              <a:t>, or about 8 million, possible chromosome combinations that can appear in gametes.</a:t>
            </a:r>
          </a:p>
          <a:p>
            <a:pPr lvl="1"/>
            <a:r>
              <a:rPr lang="en-US" b="1" dirty="0">
                <a:latin typeface="Cambria" panose="02040503050406030204" pitchFamily="18" charset="0"/>
              </a:rPr>
              <a:t>A single man and a single woman can produce zygotes with 64 trillion combinations of chromosomes! </a:t>
            </a:r>
          </a:p>
        </p:txBody>
      </p:sp>
      <p:sp>
        <p:nvSpPr>
          <p:cNvPr id="214019" name="Rectangle 3"/>
          <p:cNvSpPr>
            <a:spLocks noChangeArrowheads="1"/>
          </p:cNvSpPr>
          <p:nvPr/>
        </p:nvSpPr>
        <p:spPr bwMode="auto">
          <a:xfrm>
            <a:off x="7129463" y="5819775"/>
            <a:ext cx="184150" cy="457200"/>
          </a:xfrm>
          <a:prstGeom prst="rect">
            <a:avLst/>
          </a:prstGeom>
          <a:noFill/>
          <a:ln w="34925">
            <a:noFill/>
            <a:miter lim="800000"/>
            <a:headEnd/>
            <a:tailEnd/>
          </a:ln>
        </p:spPr>
        <p:txBody>
          <a:bodyPr wrap="none" lIns="92075" tIns="46038" rIns="92075" bIns="46038" anchor="ctr">
            <a:prstTxWarp prst="textNoShape">
              <a:avLst/>
            </a:prstTxWarp>
            <a:spAutoFit/>
          </a:bodyPr>
          <a:lstStyle/>
          <a:p>
            <a:pPr algn="ctr" eaLnBrk="0" hangingPunct="0"/>
            <a:endParaRPr lang="en-US" u="sng"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Genetic Variation</a:t>
            </a:r>
          </a:p>
        </p:txBody>
      </p:sp>
      <p:sp>
        <p:nvSpPr>
          <p:cNvPr id="3" name="Footer Placeholder 2"/>
          <p:cNvSpPr>
            <a:spLocks noGrp="1"/>
          </p:cNvSpPr>
          <p:nvPr>
            <p:ph type="ftr" sz="quarter" idx="11"/>
          </p:nvPr>
        </p:nvSpPr>
        <p:spPr/>
        <p:txBody>
          <a:bodyPr/>
          <a:lstStyle/>
          <a:p>
            <a:r>
              <a:rPr lang="en-US"/>
              <a:t>© 2016 Pearson Education, Inc.</a:t>
            </a:r>
          </a:p>
        </p:txBody>
      </p:sp>
      <p:pic>
        <p:nvPicPr>
          <p:cNvPr id="4" name="08_16GeneticVariation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4349050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912" y="204216"/>
            <a:ext cx="6742176" cy="6449568"/>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a:latin typeface="Arial" charset="0"/>
              </a:rPr>
              <a:t>Figure 8.17</a:t>
            </a:r>
            <a:endParaRPr lang="en-US" sz="1200" dirty="0">
              <a:latin typeface="Arial" charset="0"/>
            </a:endParaRPr>
          </a:p>
        </p:txBody>
      </p:sp>
      <p:sp>
        <p:nvSpPr>
          <p:cNvPr id="4" name="TextBox 3"/>
          <p:cNvSpPr txBox="1"/>
          <p:nvPr/>
        </p:nvSpPr>
        <p:spPr>
          <a:xfrm>
            <a:off x="7150549" y="5081588"/>
            <a:ext cx="215444" cy="1227460"/>
          </a:xfrm>
          <a:prstGeom prst="rect">
            <a:avLst/>
          </a:prstGeom>
          <a:noFill/>
        </p:spPr>
        <p:txBody>
          <a:bodyPr vert="vert270" wrap="square" lIns="0" tIns="0" rIns="0" bIns="0">
            <a:spAutoFit/>
          </a:bodyPr>
          <a:lstStyle/>
          <a:p>
            <a:pPr eaLnBrk="0" fontAlgn="auto" hangingPunct="0">
              <a:spcBef>
                <a:spcPts val="0"/>
              </a:spcBef>
              <a:spcAft>
                <a:spcPts val="0"/>
              </a:spcAft>
              <a:defRPr/>
            </a:pPr>
            <a:r>
              <a:rPr lang="en-US" sz="1400" b="1" dirty="0">
                <a:solidFill>
                  <a:srgbClr val="000000"/>
                </a:solidFill>
                <a:latin typeface="Arial"/>
                <a:ea typeface="ＭＳ Ｐゴシック" charset="0"/>
              </a:rPr>
              <a:t>Colorized LM</a:t>
            </a:r>
          </a:p>
        </p:txBody>
      </p:sp>
    </p:spTree>
    <p:extLst>
      <p:ext uri="{BB962C8B-B14F-4D97-AF65-F5344CB8AC3E}">
        <p14:creationId xmlns:p14="http://schemas.microsoft.com/office/powerpoint/2010/main" val="2359422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6254" y="457838"/>
            <a:ext cx="8543108" cy="535693"/>
          </a:xfrm>
        </p:spPr>
        <p:txBody>
          <a:bodyPr/>
          <a:lstStyle/>
          <a:p>
            <a:r>
              <a:rPr lang="en-US" sz="3600" dirty="0">
                <a:solidFill>
                  <a:srgbClr val="FF0000"/>
                </a:solidFill>
                <a:latin typeface="Cambria" panose="02040503050406030204" pitchFamily="18" charset="0"/>
              </a:rPr>
              <a:t>What Cell Reproduction Accomplishes?</a:t>
            </a:r>
          </a:p>
        </p:txBody>
      </p:sp>
      <p:sp>
        <p:nvSpPr>
          <p:cNvPr id="49154" name="Rectangle 2"/>
          <p:cNvSpPr>
            <a:spLocks noGrp="1" noChangeArrowheads="1"/>
          </p:cNvSpPr>
          <p:nvPr>
            <p:ph idx="1"/>
          </p:nvPr>
        </p:nvSpPr>
        <p:spPr>
          <a:xfrm>
            <a:off x="685799" y="1591407"/>
            <a:ext cx="8144691" cy="4585555"/>
          </a:xfrm>
        </p:spPr>
        <p:txBody>
          <a:bodyPr/>
          <a:lstStyle/>
          <a:p>
            <a:r>
              <a:rPr lang="en-US" sz="2400" b="1" dirty="0">
                <a:latin typeface="Cambria" panose="02040503050406030204" pitchFamily="18" charset="0"/>
              </a:rPr>
              <a:t>In asexual reproduction, the lone parent and its offspring have identical genes.</a:t>
            </a:r>
          </a:p>
          <a:p>
            <a:r>
              <a:rPr lang="en-US" sz="3600" b="1" dirty="0">
                <a:solidFill>
                  <a:srgbClr val="FF0000"/>
                </a:solidFill>
                <a:latin typeface="Cambria" panose="02040503050406030204" pitchFamily="18" charset="0"/>
              </a:rPr>
              <a:t>Mitosis</a:t>
            </a:r>
            <a:r>
              <a:rPr lang="en-US" sz="2000" b="1" dirty="0">
                <a:solidFill>
                  <a:srgbClr val="FF0000"/>
                </a:solidFill>
                <a:latin typeface="Cambria" panose="02040503050406030204" pitchFamily="18" charset="0"/>
                <a:ea typeface="楷体" panose="02010609060101010101" pitchFamily="49" charset="-122"/>
              </a:rPr>
              <a:t>（</a:t>
            </a:r>
            <a:r>
              <a:rPr lang="zh-CN" altLang="en-US" sz="2000" b="1" dirty="0">
                <a:solidFill>
                  <a:srgbClr val="FF0000"/>
                </a:solidFill>
                <a:latin typeface="Cambria" panose="02040503050406030204" pitchFamily="18" charset="0"/>
                <a:ea typeface="楷体" panose="02010609060101010101" pitchFamily="49" charset="-122"/>
              </a:rPr>
              <a:t>有丝分裂</a:t>
            </a:r>
            <a:r>
              <a:rPr lang="en-US" sz="2000" b="1" dirty="0">
                <a:solidFill>
                  <a:srgbClr val="FF0000"/>
                </a:solidFill>
                <a:latin typeface="Cambria" panose="02040503050406030204" pitchFamily="18" charset="0"/>
                <a:ea typeface="楷体" panose="02010609060101010101" pitchFamily="49" charset="-122"/>
              </a:rPr>
              <a:t>）</a:t>
            </a:r>
            <a:r>
              <a:rPr lang="en-US" sz="2000" b="1" dirty="0">
                <a:solidFill>
                  <a:srgbClr val="FF0000"/>
                </a:solidFill>
                <a:latin typeface="Cambria" panose="02040503050406030204" pitchFamily="18" charset="0"/>
              </a:rPr>
              <a:t> </a:t>
            </a:r>
            <a:r>
              <a:rPr lang="en-US" sz="2400" b="1" dirty="0">
                <a:latin typeface="Cambria" panose="02040503050406030204" pitchFamily="18" charset="0"/>
              </a:rPr>
              <a:t>is the type of cell division responsible for</a:t>
            </a:r>
          </a:p>
          <a:p>
            <a:pPr lvl="1"/>
            <a:r>
              <a:rPr lang="en-US" sz="2800" b="1" dirty="0">
                <a:latin typeface="Cambria" panose="02040503050406030204" pitchFamily="18" charset="0"/>
              </a:rPr>
              <a:t>asexual reproduction and</a:t>
            </a:r>
          </a:p>
          <a:p>
            <a:pPr lvl="1"/>
            <a:r>
              <a:rPr lang="en-US" sz="2800" b="1" dirty="0">
                <a:latin typeface="Cambria" panose="02040503050406030204" pitchFamily="18" charset="0"/>
              </a:rPr>
              <a:t>growth and maintenance of multicellular organisms.</a:t>
            </a:r>
          </a:p>
        </p:txBody>
      </p:sp>
      <p:sp>
        <p:nvSpPr>
          <p:cNvPr id="2" name="TextBox 1"/>
          <p:cNvSpPr txBox="1"/>
          <p:nvPr/>
        </p:nvSpPr>
        <p:spPr>
          <a:xfrm>
            <a:off x="313509" y="5577840"/>
            <a:ext cx="7590539" cy="369332"/>
          </a:xfrm>
          <a:prstGeom prst="rect">
            <a:avLst/>
          </a:prstGeom>
          <a:noFill/>
        </p:spPr>
        <p:txBody>
          <a:bodyPr wrap="none" rtlCol="0">
            <a:spAutoFit/>
          </a:bodyPr>
          <a:lstStyle/>
          <a:p>
            <a:r>
              <a:rPr lang="en-US" altLang="zh-CN" sz="1800" dirty="0" err="1">
                <a:solidFill>
                  <a:srgbClr val="FF0000"/>
                </a:solidFill>
              </a:rPr>
              <a:t>mito</a:t>
            </a:r>
            <a:r>
              <a:rPr lang="en-US" altLang="zh-CN" sz="1800" dirty="0">
                <a:solidFill>
                  <a:srgbClr val="FF0000"/>
                </a:solidFill>
              </a:rPr>
              <a:t>= a thread (mitosis: the division of a diploid cell into two diploid cells)</a:t>
            </a:r>
            <a:endParaRPr lang="zh-CN" altLang="en-US" sz="1800" dirty="0">
              <a:solidFill>
                <a:srgbClr val="FF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580291" y="457838"/>
            <a:ext cx="8543108" cy="958863"/>
          </a:xfrm>
        </p:spPr>
        <p:txBody>
          <a:bodyPr/>
          <a:lstStyle/>
          <a:p>
            <a:r>
              <a:rPr lang="en-US" sz="4000" dirty="0">
                <a:solidFill>
                  <a:srgbClr val="FF0000"/>
                </a:solidFill>
                <a:latin typeface="Cambria" panose="02040503050406030204" pitchFamily="18" charset="0"/>
              </a:rPr>
              <a:t>Crossing Over</a:t>
            </a:r>
          </a:p>
        </p:txBody>
      </p:sp>
      <p:sp>
        <p:nvSpPr>
          <p:cNvPr id="226307" name="Rectangle 3"/>
          <p:cNvSpPr>
            <a:spLocks noGrp="1" noChangeArrowheads="1"/>
          </p:cNvSpPr>
          <p:nvPr>
            <p:ph idx="1"/>
          </p:nvPr>
        </p:nvSpPr>
        <p:spPr>
          <a:xfrm>
            <a:off x="580291" y="1635369"/>
            <a:ext cx="8250199" cy="4541594"/>
          </a:xfrm>
        </p:spPr>
        <p:txBody>
          <a:bodyPr/>
          <a:lstStyle/>
          <a:p>
            <a:r>
              <a:rPr lang="en-US" b="1" dirty="0">
                <a:solidFill>
                  <a:srgbClr val="FF0000"/>
                </a:solidFill>
                <a:latin typeface="Cambria" panose="02040503050406030204" pitchFamily="18" charset="0"/>
              </a:rPr>
              <a:t>Crossing over</a:t>
            </a:r>
            <a:r>
              <a:rPr lang="zh-CN" altLang="en-US" sz="2000" b="1" dirty="0">
                <a:solidFill>
                  <a:srgbClr val="FF0000"/>
                </a:solidFill>
                <a:latin typeface="Cambria" panose="02040503050406030204" pitchFamily="18" charset="0"/>
                <a:ea typeface="楷体" panose="02010609060101010101" pitchFamily="49" charset="-122"/>
              </a:rPr>
              <a:t>（交换）</a:t>
            </a:r>
            <a:r>
              <a:rPr lang="en-US" b="1" dirty="0">
                <a:solidFill>
                  <a:srgbClr val="FF0000"/>
                </a:solidFill>
                <a:latin typeface="Cambria" panose="02040503050406030204" pitchFamily="18" charset="0"/>
              </a:rPr>
              <a:t> </a:t>
            </a:r>
            <a:r>
              <a:rPr lang="en-US" b="1" dirty="0">
                <a:latin typeface="Cambria" panose="02040503050406030204" pitchFamily="18" charset="0"/>
              </a:rPr>
              <a:t>is the exchange of corresponding segments between </a:t>
            </a:r>
            <a:r>
              <a:rPr lang="en-US" b="1" dirty="0" err="1">
                <a:latin typeface="Cambria" panose="02040503050406030204" pitchFamily="18" charset="0"/>
              </a:rPr>
              <a:t>nonsister</a:t>
            </a:r>
            <a:r>
              <a:rPr lang="en-US" b="1" dirty="0">
                <a:latin typeface="Cambria" panose="02040503050406030204" pitchFamily="18" charset="0"/>
              </a:rPr>
              <a:t> chromatids of homologous chromosomes, which occurs during prophase I of meiosis.</a:t>
            </a:r>
          </a:p>
          <a:p>
            <a:r>
              <a:rPr lang="en-US" b="1" dirty="0">
                <a:latin typeface="Cambria" panose="02040503050406030204" pitchFamily="18" charset="0"/>
              </a:rPr>
              <a:t>With crossing over, gametes arise with chromosomes that are partly from the mother and partly from the father.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Crossing Over</a:t>
            </a:r>
          </a:p>
        </p:txBody>
      </p:sp>
      <p:sp>
        <p:nvSpPr>
          <p:cNvPr id="3" name="Footer Placeholder 2"/>
          <p:cNvSpPr>
            <a:spLocks noGrp="1"/>
          </p:cNvSpPr>
          <p:nvPr>
            <p:ph type="ftr" sz="quarter" idx="11"/>
          </p:nvPr>
        </p:nvSpPr>
        <p:spPr/>
        <p:txBody>
          <a:bodyPr/>
          <a:lstStyle/>
          <a:p>
            <a:r>
              <a:rPr lang="en-US"/>
              <a:t>© 2016 Pearson Education, Inc.</a:t>
            </a:r>
          </a:p>
        </p:txBody>
      </p:sp>
      <p:pic>
        <p:nvPicPr>
          <p:cNvPr id="4" name="08_18CrossingOver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160756"/>
            <a:ext cx="6096000" cy="4572000"/>
          </a:xfrm>
          <a:prstGeom prst="rect">
            <a:avLst/>
          </a:prstGeom>
        </p:spPr>
      </p:pic>
    </p:spTree>
    <p:extLst>
      <p:ext uri="{BB962C8B-B14F-4D97-AF65-F5344CB8AC3E}">
        <p14:creationId xmlns:p14="http://schemas.microsoft.com/office/powerpoint/2010/main" val="15850823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608" y="204216"/>
            <a:ext cx="5510784" cy="6449568"/>
          </a:xfrm>
          <a:prstGeom prst="rect">
            <a:avLst/>
          </a:prstGeom>
        </p:spPr>
      </p:pic>
      <p:sp>
        <p:nvSpPr>
          <p:cNvPr id="4" name="TextBox 2"/>
          <p:cNvSpPr txBox="1">
            <a:spLocks noChangeArrowheads="1"/>
          </p:cNvSpPr>
          <p:nvPr/>
        </p:nvSpPr>
        <p:spPr bwMode="auto">
          <a:xfrm>
            <a:off x="1859742" y="294253"/>
            <a:ext cx="187070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Prophase </a:t>
            </a:r>
            <a:r>
              <a:rPr lang="en-US" sz="1400" b="1" dirty="0">
                <a:solidFill>
                  <a:srgbClr val="000000"/>
                </a:solidFill>
                <a:latin typeface="Times New Roman" pitchFamily="18" charset="0"/>
                <a:ea typeface="ＭＳ Ｐゴシック" charset="0"/>
                <a:cs typeface="Times New Roman" pitchFamily="18" charset="0"/>
              </a:rPr>
              <a:t>I</a:t>
            </a:r>
            <a:r>
              <a:rPr lang="en-US" sz="1400" b="1" dirty="0">
                <a:solidFill>
                  <a:srgbClr val="000000"/>
                </a:solidFill>
                <a:latin typeface="Arial"/>
                <a:ea typeface="ＭＳ Ｐゴシック" charset="0"/>
              </a:rPr>
              <a:t> of meiosis</a:t>
            </a:r>
          </a:p>
        </p:txBody>
      </p:sp>
      <p:sp>
        <p:nvSpPr>
          <p:cNvPr id="5" name="TextBox 3"/>
          <p:cNvSpPr txBox="1">
            <a:spLocks noChangeArrowheads="1"/>
          </p:cNvSpPr>
          <p:nvPr/>
        </p:nvSpPr>
        <p:spPr bwMode="auto">
          <a:xfrm>
            <a:off x="5959461" y="304571"/>
            <a:ext cx="129202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Duplicated pair</a:t>
            </a:r>
          </a:p>
          <a:p>
            <a:pPr eaLnBrk="0" hangingPunct="0">
              <a:lnSpc>
                <a:spcPts val="1600"/>
              </a:lnSpc>
            </a:pPr>
            <a:r>
              <a:rPr lang="en-US" sz="1400" b="1" dirty="0">
                <a:solidFill>
                  <a:srgbClr val="000000"/>
                </a:solidFill>
                <a:latin typeface="Arial"/>
                <a:ea typeface="ＭＳ Ｐゴシック" charset="0"/>
              </a:rPr>
              <a:t>of homologous</a:t>
            </a:r>
          </a:p>
          <a:p>
            <a:pPr eaLnBrk="0" hangingPunct="0">
              <a:lnSpc>
                <a:spcPts val="1600"/>
              </a:lnSpc>
            </a:pPr>
            <a:r>
              <a:rPr lang="en-US" sz="1400" b="1" dirty="0">
                <a:solidFill>
                  <a:srgbClr val="000000"/>
                </a:solidFill>
                <a:latin typeface="Arial"/>
                <a:ea typeface="ＭＳ Ｐゴシック" charset="0"/>
              </a:rPr>
              <a:t>chromosomes</a:t>
            </a:r>
          </a:p>
        </p:txBody>
      </p:sp>
      <p:sp>
        <p:nvSpPr>
          <p:cNvPr id="6" name="TextBox 6"/>
          <p:cNvSpPr txBox="1">
            <a:spLocks noChangeArrowheads="1"/>
          </p:cNvSpPr>
          <p:nvPr/>
        </p:nvSpPr>
        <p:spPr bwMode="auto">
          <a:xfrm>
            <a:off x="1860536" y="1188808"/>
            <a:ext cx="212558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Homologous</a:t>
            </a:r>
          </a:p>
          <a:p>
            <a:pPr eaLnBrk="0" hangingPunct="0">
              <a:lnSpc>
                <a:spcPts val="1600"/>
              </a:lnSpc>
            </a:pPr>
            <a:r>
              <a:rPr lang="en-US" sz="1400" b="1" dirty="0">
                <a:solidFill>
                  <a:srgbClr val="000000"/>
                </a:solidFill>
                <a:latin typeface="Arial"/>
                <a:ea typeface="ＭＳ Ｐゴシック" charset="0"/>
              </a:rPr>
              <a:t>(</a:t>
            </a:r>
            <a:r>
              <a:rPr lang="en-US" sz="1400" b="1" dirty="0" err="1">
                <a:solidFill>
                  <a:srgbClr val="000000"/>
                </a:solidFill>
                <a:latin typeface="Arial"/>
                <a:ea typeface="ＭＳ Ｐゴシック" charset="0"/>
              </a:rPr>
              <a:t>nonsister</a:t>
            </a:r>
            <a:r>
              <a:rPr lang="en-US" sz="1400" b="1" dirty="0">
                <a:solidFill>
                  <a:srgbClr val="000000"/>
                </a:solidFill>
                <a:latin typeface="Arial"/>
                <a:ea typeface="ＭＳ Ｐゴシック" charset="0"/>
              </a:rPr>
              <a:t>) chromatids</a:t>
            </a:r>
          </a:p>
          <a:p>
            <a:pPr eaLnBrk="0" hangingPunct="0">
              <a:lnSpc>
                <a:spcPts val="1600"/>
              </a:lnSpc>
            </a:pPr>
            <a:r>
              <a:rPr lang="en-US" sz="1400" b="1" dirty="0">
                <a:solidFill>
                  <a:srgbClr val="000000"/>
                </a:solidFill>
                <a:latin typeface="Arial"/>
                <a:ea typeface="ＭＳ Ｐゴシック" charset="0"/>
              </a:rPr>
              <a:t>exchange corresponding</a:t>
            </a:r>
          </a:p>
          <a:p>
            <a:pPr eaLnBrk="0" hangingPunct="0">
              <a:lnSpc>
                <a:spcPts val="1600"/>
              </a:lnSpc>
            </a:pPr>
            <a:r>
              <a:rPr lang="en-US" sz="1400" b="1" dirty="0">
                <a:solidFill>
                  <a:srgbClr val="000000"/>
                </a:solidFill>
                <a:latin typeface="Arial"/>
                <a:ea typeface="ＭＳ Ｐゴシック" charset="0"/>
              </a:rPr>
              <a:t>segments.</a:t>
            </a:r>
          </a:p>
        </p:txBody>
      </p:sp>
      <p:sp>
        <p:nvSpPr>
          <p:cNvPr id="7" name="TextBox 10"/>
          <p:cNvSpPr txBox="1">
            <a:spLocks noChangeArrowheads="1"/>
          </p:cNvSpPr>
          <p:nvPr/>
        </p:nvSpPr>
        <p:spPr bwMode="auto">
          <a:xfrm>
            <a:off x="5934855" y="1623783"/>
            <a:ext cx="117339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Site of</a:t>
            </a:r>
          </a:p>
          <a:p>
            <a:pPr eaLnBrk="0" hangingPunct="0">
              <a:lnSpc>
                <a:spcPts val="1600"/>
              </a:lnSpc>
            </a:pPr>
            <a:r>
              <a:rPr lang="en-US" sz="1400" b="1" dirty="0">
                <a:solidFill>
                  <a:srgbClr val="000000"/>
                </a:solidFill>
                <a:latin typeface="Arial"/>
                <a:ea typeface="ＭＳ Ｐゴシック" charset="0"/>
              </a:rPr>
              <a:t>crossing over</a:t>
            </a:r>
          </a:p>
        </p:txBody>
      </p:sp>
      <p:sp>
        <p:nvSpPr>
          <p:cNvPr id="8" name="TextBox 12"/>
          <p:cNvSpPr txBox="1">
            <a:spLocks noChangeArrowheads="1"/>
          </p:cNvSpPr>
          <p:nvPr/>
        </p:nvSpPr>
        <p:spPr bwMode="auto">
          <a:xfrm>
            <a:off x="1859742" y="2853303"/>
            <a:ext cx="104355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Metaphase </a:t>
            </a:r>
            <a:r>
              <a:rPr lang="en-US" sz="1400" b="1" dirty="0">
                <a:solidFill>
                  <a:srgbClr val="000000"/>
                </a:solidFill>
                <a:latin typeface="Times New Roman" pitchFamily="18" charset="0"/>
                <a:ea typeface="ＭＳ Ｐゴシック" charset="0"/>
                <a:cs typeface="Times New Roman" pitchFamily="18" charset="0"/>
              </a:rPr>
              <a:t>I</a:t>
            </a:r>
          </a:p>
        </p:txBody>
      </p:sp>
      <p:sp>
        <p:nvSpPr>
          <p:cNvPr id="9" name="TextBox 13"/>
          <p:cNvSpPr txBox="1">
            <a:spLocks noChangeArrowheads="1"/>
          </p:cNvSpPr>
          <p:nvPr/>
        </p:nvSpPr>
        <p:spPr bwMode="auto">
          <a:xfrm>
            <a:off x="1860536" y="3254939"/>
            <a:ext cx="156292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Sister chromatids</a:t>
            </a:r>
          </a:p>
          <a:p>
            <a:pPr eaLnBrk="0" hangingPunct="0">
              <a:lnSpc>
                <a:spcPts val="1600"/>
              </a:lnSpc>
            </a:pPr>
            <a:r>
              <a:rPr lang="en-US" sz="1400" b="1" dirty="0">
                <a:solidFill>
                  <a:srgbClr val="000000"/>
                </a:solidFill>
                <a:latin typeface="Arial"/>
                <a:ea typeface="ＭＳ Ｐゴシック" charset="0"/>
              </a:rPr>
              <a:t>remain joined at</a:t>
            </a:r>
          </a:p>
          <a:p>
            <a:pPr eaLnBrk="0" hangingPunct="0">
              <a:lnSpc>
                <a:spcPts val="1600"/>
              </a:lnSpc>
            </a:pPr>
            <a:r>
              <a:rPr lang="en-US" sz="1400" b="1" dirty="0">
                <a:solidFill>
                  <a:srgbClr val="000000"/>
                </a:solidFill>
                <a:latin typeface="Arial"/>
                <a:ea typeface="ＭＳ Ｐゴシック" charset="0"/>
              </a:rPr>
              <a:t>their centromeres.</a:t>
            </a:r>
          </a:p>
        </p:txBody>
      </p:sp>
      <p:sp>
        <p:nvSpPr>
          <p:cNvPr id="10" name="TextBox 16"/>
          <p:cNvSpPr txBox="1">
            <a:spLocks noChangeArrowheads="1"/>
          </p:cNvSpPr>
          <p:nvPr/>
        </p:nvSpPr>
        <p:spPr bwMode="auto">
          <a:xfrm>
            <a:off x="1862123" y="4112984"/>
            <a:ext cx="1114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Metaphase </a:t>
            </a:r>
            <a:r>
              <a:rPr lang="en-US" sz="1400" b="1" dirty="0">
                <a:solidFill>
                  <a:srgbClr val="000000"/>
                </a:solidFill>
                <a:latin typeface="Times New Roman" pitchFamily="18" charset="0"/>
                <a:ea typeface="ＭＳ Ｐゴシック" charset="0"/>
                <a:cs typeface="Times New Roman" pitchFamily="18" charset="0"/>
              </a:rPr>
              <a:t>II</a:t>
            </a:r>
          </a:p>
        </p:txBody>
      </p:sp>
      <p:sp>
        <p:nvSpPr>
          <p:cNvPr id="11" name="TextBox 17"/>
          <p:cNvSpPr txBox="1">
            <a:spLocks noChangeArrowheads="1"/>
          </p:cNvSpPr>
          <p:nvPr/>
        </p:nvSpPr>
        <p:spPr bwMode="auto">
          <a:xfrm>
            <a:off x="5926124" y="3119210"/>
            <a:ext cx="6460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Spindle</a:t>
            </a:r>
          </a:p>
        </p:txBody>
      </p:sp>
      <p:sp>
        <p:nvSpPr>
          <p:cNvPr id="12" name="TextBox 18"/>
          <p:cNvSpPr txBox="1">
            <a:spLocks noChangeArrowheads="1"/>
          </p:cNvSpPr>
          <p:nvPr/>
        </p:nvSpPr>
        <p:spPr bwMode="auto">
          <a:xfrm>
            <a:off x="1857361" y="5330597"/>
            <a:ext cx="75661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a:solidFill>
                  <a:srgbClr val="000000"/>
                </a:solidFill>
                <a:latin typeface="Arial"/>
                <a:ea typeface="ＭＳ Ｐゴシック" charset="0"/>
              </a:rPr>
              <a:t>Gametes</a:t>
            </a:r>
          </a:p>
        </p:txBody>
      </p:sp>
      <p:sp>
        <p:nvSpPr>
          <p:cNvPr id="13" name="TextBox 19"/>
          <p:cNvSpPr txBox="1">
            <a:spLocks noChangeArrowheads="1"/>
          </p:cNvSpPr>
          <p:nvPr/>
        </p:nvSpPr>
        <p:spPr bwMode="auto">
          <a:xfrm>
            <a:off x="1860536" y="5698896"/>
            <a:ext cx="2010166"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600"/>
              </a:lnSpc>
            </a:pPr>
            <a:r>
              <a:rPr lang="en-US" sz="1400" b="1" dirty="0">
                <a:solidFill>
                  <a:srgbClr val="000000"/>
                </a:solidFill>
                <a:latin typeface="Arial"/>
                <a:ea typeface="ＭＳ Ｐゴシック" charset="0"/>
              </a:rPr>
              <a:t>Recombinant</a:t>
            </a:r>
          </a:p>
          <a:p>
            <a:pPr eaLnBrk="0" hangingPunct="0">
              <a:lnSpc>
                <a:spcPts val="1600"/>
              </a:lnSpc>
            </a:pPr>
            <a:r>
              <a:rPr lang="en-US" sz="1400" b="1" dirty="0">
                <a:solidFill>
                  <a:srgbClr val="000000"/>
                </a:solidFill>
                <a:latin typeface="Arial"/>
                <a:ea typeface="ＭＳ Ｐゴシック" charset="0"/>
              </a:rPr>
              <a:t>chromosomes combine</a:t>
            </a:r>
          </a:p>
          <a:p>
            <a:pPr eaLnBrk="0" hangingPunct="0">
              <a:lnSpc>
                <a:spcPts val="1600"/>
              </a:lnSpc>
            </a:pPr>
            <a:r>
              <a:rPr lang="en-US" sz="1400" b="1" dirty="0">
                <a:solidFill>
                  <a:srgbClr val="000000"/>
                </a:solidFill>
                <a:latin typeface="Arial"/>
                <a:ea typeface="ＭＳ Ｐゴシック" charset="0"/>
              </a:rPr>
              <a:t>genetic information</a:t>
            </a:r>
          </a:p>
          <a:p>
            <a:pPr eaLnBrk="0" hangingPunct="0">
              <a:lnSpc>
                <a:spcPts val="1600"/>
              </a:lnSpc>
            </a:pPr>
            <a:r>
              <a:rPr lang="en-US" sz="1400" b="1" dirty="0">
                <a:solidFill>
                  <a:srgbClr val="000000"/>
                </a:solidFill>
                <a:latin typeface="Arial"/>
                <a:ea typeface="ＭＳ Ｐゴシック" charset="0"/>
              </a:rPr>
              <a:t>from different parents.</a:t>
            </a:r>
          </a:p>
        </p:txBody>
      </p:sp>
      <p:sp>
        <p:nvSpPr>
          <p:cNvPr id="14" name="TextBox 24"/>
          <p:cNvSpPr txBox="1">
            <a:spLocks noChangeArrowheads="1"/>
          </p:cNvSpPr>
          <p:nvPr/>
        </p:nvSpPr>
        <p:spPr bwMode="auto">
          <a:xfrm>
            <a:off x="4205274" y="6416447"/>
            <a:ext cx="24077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400" b="1" dirty="0">
                <a:solidFill>
                  <a:srgbClr val="000000"/>
                </a:solidFill>
                <a:latin typeface="Arial"/>
                <a:ea typeface="ＭＳ Ｐゴシック" charset="0"/>
              </a:rPr>
              <a:t>Recombinant chromosomes</a:t>
            </a:r>
          </a:p>
        </p:txBody>
      </p:sp>
      <p:sp>
        <p:nvSpPr>
          <p:cNvPr id="15" name="Freeform 14"/>
          <p:cNvSpPr/>
          <p:nvPr/>
        </p:nvSpPr>
        <p:spPr bwMode="auto">
          <a:xfrm rot="-240000" flipV="1">
            <a:off x="5627829" y="3301191"/>
            <a:ext cx="279119" cy="168285"/>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6" name="Freeform 15"/>
          <p:cNvSpPr/>
          <p:nvPr/>
        </p:nvSpPr>
        <p:spPr bwMode="auto">
          <a:xfrm rot="-240000" flipV="1">
            <a:off x="5421577" y="1793311"/>
            <a:ext cx="494000" cy="271001"/>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8" name="Freeform 17"/>
          <p:cNvSpPr/>
          <p:nvPr/>
        </p:nvSpPr>
        <p:spPr>
          <a:xfrm rot="5400000">
            <a:off x="5345786" y="5621846"/>
            <a:ext cx="121210" cy="1226820"/>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19" name="Freeform 18"/>
          <p:cNvSpPr/>
          <p:nvPr/>
        </p:nvSpPr>
        <p:spPr>
          <a:xfrm rot="5400000">
            <a:off x="5319504" y="6334064"/>
            <a:ext cx="119046" cy="45719"/>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0" name="Freeform 19"/>
          <p:cNvSpPr/>
          <p:nvPr/>
        </p:nvSpPr>
        <p:spPr>
          <a:xfrm rot="16200000">
            <a:off x="5339282" y="465656"/>
            <a:ext cx="128759" cy="355976"/>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 name="Freeform 1"/>
          <p:cNvSpPr/>
          <p:nvPr/>
        </p:nvSpPr>
        <p:spPr bwMode="auto">
          <a:xfrm>
            <a:off x="5413375" y="438150"/>
            <a:ext cx="499103" cy="136525"/>
          </a:xfrm>
          <a:custGeom>
            <a:avLst/>
            <a:gdLst>
              <a:gd name="connsiteX0" fmla="*/ 0 w 501650"/>
              <a:gd name="connsiteY0" fmla="*/ 136525 h 136525"/>
              <a:gd name="connsiteX1" fmla="*/ 501650 w 501650"/>
              <a:gd name="connsiteY1" fmla="*/ 0 h 136525"/>
            </a:gdLst>
            <a:ahLst/>
            <a:cxnLst>
              <a:cxn ang="0">
                <a:pos x="connsiteX0" y="connsiteY0"/>
              </a:cxn>
              <a:cxn ang="0">
                <a:pos x="connsiteX1" y="connsiteY1"/>
              </a:cxn>
            </a:cxnLst>
            <a:rect l="l" t="t" r="r" b="b"/>
            <a:pathLst>
              <a:path w="501650" h="136525">
                <a:moveTo>
                  <a:pt x="0" y="136525"/>
                </a:moveTo>
                <a:lnTo>
                  <a:pt x="501650"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Tree>
    <p:extLst>
      <p:ext uri="{BB962C8B-B14F-4D97-AF65-F5344CB8AC3E}">
        <p14:creationId xmlns:p14="http://schemas.microsoft.com/office/powerpoint/2010/main" val="30979168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597877" y="553915"/>
            <a:ext cx="8232614" cy="537470"/>
          </a:xfrm>
        </p:spPr>
        <p:txBody>
          <a:bodyPr/>
          <a:lstStyle/>
          <a:p>
            <a:r>
              <a:rPr lang="en-US" sz="4000" dirty="0">
                <a:solidFill>
                  <a:srgbClr val="FF0000"/>
                </a:solidFill>
                <a:latin typeface="Cambria" panose="02040503050406030204" pitchFamily="18" charset="0"/>
              </a:rPr>
              <a:t>The Process of Science: </a:t>
            </a:r>
            <a:br>
              <a:rPr lang="en-US" sz="4000" dirty="0">
                <a:solidFill>
                  <a:srgbClr val="FF0000"/>
                </a:solidFill>
                <a:latin typeface="Cambria" panose="02040503050406030204" pitchFamily="18" charset="0"/>
              </a:rPr>
            </a:br>
            <a:r>
              <a:rPr lang="en-US" sz="4000" dirty="0">
                <a:solidFill>
                  <a:srgbClr val="FF0000"/>
                </a:solidFill>
                <a:latin typeface="Cambria" panose="02040503050406030204" pitchFamily="18" charset="0"/>
              </a:rPr>
              <a:t>Do All Animals Have Sex?</a:t>
            </a:r>
          </a:p>
        </p:txBody>
      </p:sp>
      <p:sp>
        <p:nvSpPr>
          <p:cNvPr id="238595" name="Rectangle 3"/>
          <p:cNvSpPr>
            <a:spLocks noGrp="1" noChangeArrowheads="1"/>
          </p:cNvSpPr>
          <p:nvPr>
            <p:ph idx="1"/>
          </p:nvPr>
        </p:nvSpPr>
        <p:spPr>
          <a:xfrm>
            <a:off x="597877" y="2118946"/>
            <a:ext cx="7992208" cy="4058016"/>
          </a:xfrm>
        </p:spPr>
        <p:txBody>
          <a:bodyPr/>
          <a:lstStyle/>
          <a:p>
            <a:r>
              <a:rPr lang="en-US" sz="2400" b="1" dirty="0">
                <a:latin typeface="Cambria" panose="02040503050406030204" pitchFamily="18" charset="0"/>
              </a:rPr>
              <a:t>Although some animal species can reproduce asexually, very few animals reproduce </a:t>
            </a:r>
            <a:r>
              <a:rPr lang="en-US" sz="2400" b="1" i="1" dirty="0">
                <a:latin typeface="Cambria" panose="02040503050406030204" pitchFamily="18" charset="0"/>
              </a:rPr>
              <a:t>only</a:t>
            </a:r>
            <a:r>
              <a:rPr lang="en-US" sz="2400" b="1" dirty="0">
                <a:latin typeface="Cambria" panose="02040503050406030204" pitchFamily="18" charset="0"/>
              </a:rPr>
              <a:t> asexually. </a:t>
            </a:r>
          </a:p>
          <a:p>
            <a:r>
              <a:rPr lang="en-US" b="1" dirty="0">
                <a:solidFill>
                  <a:srgbClr val="FF0000"/>
                </a:solidFill>
                <a:latin typeface="Cambria" panose="02040503050406030204" pitchFamily="18" charset="0"/>
              </a:rPr>
              <a:t>Observation:</a:t>
            </a:r>
            <a:r>
              <a:rPr lang="en-US" sz="2400" b="1" dirty="0">
                <a:latin typeface="Cambria" panose="02040503050406030204" pitchFamily="18" charset="0"/>
              </a:rPr>
              <a:t> No one had ever found </a:t>
            </a:r>
            <a:r>
              <a:rPr lang="en-US" sz="2400" b="1" dirty="0" err="1">
                <a:latin typeface="Cambria" panose="02040503050406030204" pitchFamily="18" charset="0"/>
              </a:rPr>
              <a:t>bdelloid</a:t>
            </a:r>
            <a:r>
              <a:rPr lang="en-US" sz="2400" b="1" dirty="0">
                <a:latin typeface="Cambria" panose="02040503050406030204" pitchFamily="18" charset="0"/>
              </a:rPr>
              <a:t> rotifer(</a:t>
            </a:r>
            <a:r>
              <a:rPr lang="en-US" altLang="zh-CN" sz="2400" b="1" dirty="0">
                <a:solidFill>
                  <a:schemeClr val="accent2">
                    <a:lumMod val="75000"/>
                  </a:schemeClr>
                </a:solidFill>
                <a:latin typeface="Cambria" panose="02040503050406030204" pitchFamily="18" charset="0"/>
              </a:rPr>
              <a:t>BF</a:t>
            </a:r>
            <a:r>
              <a:rPr lang="en-US" altLang="zh-CN" sz="2400" b="1" dirty="0">
                <a:latin typeface="Cambria" panose="02040503050406030204" pitchFamily="18" charset="0"/>
              </a:rPr>
              <a:t>)</a:t>
            </a:r>
            <a:r>
              <a:rPr lang="zh-CN" altLang="en-US" sz="2000" b="1" dirty="0">
                <a:latin typeface="Cambria" panose="02040503050406030204" pitchFamily="18" charset="0"/>
                <a:ea typeface="楷体" panose="02010609060101010101" pitchFamily="49" charset="-122"/>
              </a:rPr>
              <a:t>（蛭形轮虫）</a:t>
            </a:r>
            <a:r>
              <a:rPr lang="en-US" sz="2400" b="1" dirty="0">
                <a:latin typeface="Cambria" panose="02040503050406030204" pitchFamily="18" charset="0"/>
              </a:rPr>
              <a:t> males or evidence of sexual reproduction. </a:t>
            </a:r>
          </a:p>
          <a:p>
            <a:r>
              <a:rPr lang="en-US" b="1" dirty="0">
                <a:solidFill>
                  <a:srgbClr val="FF0000"/>
                </a:solidFill>
                <a:latin typeface="Cambria" panose="02040503050406030204" pitchFamily="18" charset="0"/>
              </a:rPr>
              <a:t>Question: </a:t>
            </a:r>
            <a:r>
              <a:rPr lang="en-US" sz="2400" b="1" dirty="0">
                <a:latin typeface="Cambria" panose="02040503050406030204" pitchFamily="18" charset="0"/>
              </a:rPr>
              <a:t>Does this entire class of animals reproduce solely by asexual means?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008" y="204216"/>
            <a:ext cx="5967984" cy="6449568"/>
          </a:xfrm>
          <a:prstGeom prst="rect">
            <a:avLst/>
          </a:prstGeom>
        </p:spPr>
      </p:pic>
      <p:sp>
        <p:nvSpPr>
          <p:cNvPr id="4" name="TextBox 3"/>
          <p:cNvSpPr txBox="1"/>
          <p:nvPr/>
        </p:nvSpPr>
        <p:spPr>
          <a:xfrm>
            <a:off x="6717992" y="1501479"/>
            <a:ext cx="215444" cy="258084"/>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400" b="1" dirty="0">
                <a:solidFill>
                  <a:srgbClr val="FFFFFF"/>
                </a:solidFill>
                <a:latin typeface="Arial"/>
                <a:ea typeface="ＭＳ Ｐゴシック" charset="0"/>
              </a:rPr>
              <a:t>LM</a:t>
            </a:r>
          </a:p>
        </p:txBody>
      </p:sp>
    </p:spTree>
    <p:extLst>
      <p:ext uri="{BB962C8B-B14F-4D97-AF65-F5344CB8AC3E}">
        <p14:creationId xmlns:p14="http://schemas.microsoft.com/office/powerpoint/2010/main" val="41113204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600892" y="484214"/>
            <a:ext cx="8543108" cy="958863"/>
          </a:xfrm>
        </p:spPr>
        <p:txBody>
          <a:bodyPr/>
          <a:lstStyle/>
          <a:p>
            <a:r>
              <a:rPr lang="en-US" sz="4000" dirty="0">
                <a:solidFill>
                  <a:srgbClr val="FF0000"/>
                </a:solidFill>
                <a:latin typeface="Cambria" panose="02040503050406030204" pitchFamily="18" charset="0"/>
              </a:rPr>
              <a:t>The Process of Science: </a:t>
            </a:r>
            <a:br>
              <a:rPr lang="en-US" sz="4000" dirty="0">
                <a:solidFill>
                  <a:srgbClr val="FF0000"/>
                </a:solidFill>
                <a:latin typeface="Cambria" panose="02040503050406030204" pitchFamily="18" charset="0"/>
              </a:rPr>
            </a:br>
            <a:r>
              <a:rPr lang="en-US" sz="4000" dirty="0">
                <a:solidFill>
                  <a:srgbClr val="FF0000"/>
                </a:solidFill>
                <a:latin typeface="Cambria" panose="02040503050406030204" pitchFamily="18" charset="0"/>
              </a:rPr>
              <a:t>Do All Animals Have Sex?</a:t>
            </a:r>
          </a:p>
        </p:txBody>
      </p:sp>
      <p:sp>
        <p:nvSpPr>
          <p:cNvPr id="238595" name="Rectangle 3"/>
          <p:cNvSpPr>
            <a:spLocks noGrp="1" noChangeArrowheads="1"/>
          </p:cNvSpPr>
          <p:nvPr>
            <p:ph idx="1"/>
          </p:nvPr>
        </p:nvSpPr>
        <p:spPr>
          <a:xfrm>
            <a:off x="668215" y="2092569"/>
            <a:ext cx="7816362" cy="4084394"/>
          </a:xfrm>
        </p:spPr>
        <p:txBody>
          <a:bodyPr/>
          <a:lstStyle/>
          <a:p>
            <a:r>
              <a:rPr lang="en-US" b="1" dirty="0">
                <a:solidFill>
                  <a:srgbClr val="FF0000"/>
                </a:solidFill>
                <a:latin typeface="Cambria" panose="02040503050406030204" pitchFamily="18" charset="0"/>
              </a:rPr>
              <a:t>Hypothesis: </a:t>
            </a:r>
            <a:r>
              <a:rPr lang="en-US" b="1" dirty="0" err="1">
                <a:latin typeface="Cambria" panose="02040503050406030204" pitchFamily="18" charset="0"/>
              </a:rPr>
              <a:t>Bdelloid</a:t>
            </a:r>
            <a:r>
              <a:rPr lang="en-US" b="1" dirty="0">
                <a:latin typeface="Cambria" panose="02040503050406030204" pitchFamily="18" charset="0"/>
              </a:rPr>
              <a:t> rotifers (BF) have thrived for millions of years without sexually reproducing.</a:t>
            </a:r>
          </a:p>
          <a:p>
            <a:r>
              <a:rPr lang="en-US" b="1" dirty="0">
                <a:solidFill>
                  <a:srgbClr val="FF0000"/>
                </a:solidFill>
                <a:latin typeface="Cambria" panose="02040503050406030204" pitchFamily="18" charset="0"/>
              </a:rPr>
              <a:t>Prediction:</a:t>
            </a:r>
            <a:r>
              <a:rPr lang="en-US" b="1" dirty="0">
                <a:latin typeface="Cambria" panose="02040503050406030204" pitchFamily="18" charset="0"/>
              </a:rPr>
              <a:t> </a:t>
            </a:r>
            <a:r>
              <a:rPr lang="en-US" b="1" dirty="0" err="1">
                <a:latin typeface="Cambria" panose="02040503050406030204" pitchFamily="18" charset="0"/>
              </a:rPr>
              <a:t>Bdelloid</a:t>
            </a:r>
            <a:r>
              <a:rPr lang="en-US" b="1" dirty="0">
                <a:latin typeface="Cambria" panose="02040503050406030204" pitchFamily="18" charset="0"/>
              </a:rPr>
              <a:t> rotifers would display much more variation in their pairs of homologous genes than most organisms.</a:t>
            </a:r>
          </a:p>
          <a:p>
            <a:r>
              <a:rPr lang="en-US" b="1" dirty="0">
                <a:solidFill>
                  <a:srgbClr val="FF0000"/>
                </a:solidFill>
                <a:latin typeface="Cambria" panose="02040503050406030204" pitchFamily="18" charset="0"/>
              </a:rPr>
              <a:t>Experiment: </a:t>
            </a:r>
            <a:r>
              <a:rPr lang="en-US" b="1" dirty="0">
                <a:latin typeface="Cambria" panose="02040503050406030204" pitchFamily="18" charset="0"/>
              </a:rPr>
              <a:t>Researchers compared the sequences of a particular gene in </a:t>
            </a:r>
            <a:r>
              <a:rPr lang="en-US" b="1" dirty="0" err="1">
                <a:latin typeface="Cambria" panose="02040503050406030204" pitchFamily="18" charset="0"/>
              </a:rPr>
              <a:t>bdelloid</a:t>
            </a:r>
            <a:r>
              <a:rPr lang="en-US" b="1" dirty="0">
                <a:latin typeface="Cambria" panose="02040503050406030204" pitchFamily="18" charset="0"/>
              </a:rPr>
              <a:t> and non-</a:t>
            </a:r>
            <a:r>
              <a:rPr lang="en-US" b="1" dirty="0" err="1">
                <a:latin typeface="Cambria" panose="02040503050406030204" pitchFamily="18" charset="0"/>
              </a:rPr>
              <a:t>bdelloid</a:t>
            </a:r>
            <a:r>
              <a:rPr lang="en-US" b="1" dirty="0">
                <a:latin typeface="Cambria" panose="02040503050406030204" pitchFamily="18" charset="0"/>
              </a:rPr>
              <a:t> rotifers.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507190" y="435452"/>
            <a:ext cx="8543108" cy="958863"/>
          </a:xfrm>
        </p:spPr>
        <p:txBody>
          <a:bodyPr/>
          <a:lstStyle/>
          <a:p>
            <a:r>
              <a:rPr lang="en-US" sz="4000" dirty="0">
                <a:solidFill>
                  <a:srgbClr val="FF0000"/>
                </a:solidFill>
                <a:latin typeface="Cambria" panose="02040503050406030204" pitchFamily="18" charset="0"/>
              </a:rPr>
              <a:t>The Process of Science: </a:t>
            </a:r>
            <a:br>
              <a:rPr lang="en-US" sz="4000" dirty="0">
                <a:solidFill>
                  <a:srgbClr val="FF0000"/>
                </a:solidFill>
                <a:latin typeface="Cambria" panose="02040503050406030204" pitchFamily="18" charset="0"/>
              </a:rPr>
            </a:br>
            <a:r>
              <a:rPr lang="en-US" sz="4000" dirty="0">
                <a:solidFill>
                  <a:srgbClr val="FF0000"/>
                </a:solidFill>
                <a:latin typeface="Cambria" panose="02040503050406030204" pitchFamily="18" charset="0"/>
              </a:rPr>
              <a:t>Do All Animals Have Sex?</a:t>
            </a:r>
          </a:p>
        </p:txBody>
      </p:sp>
      <p:sp>
        <p:nvSpPr>
          <p:cNvPr id="238595" name="Rectangle 3"/>
          <p:cNvSpPr>
            <a:spLocks noGrp="1" noChangeArrowheads="1"/>
          </p:cNvSpPr>
          <p:nvPr>
            <p:ph idx="1"/>
          </p:nvPr>
        </p:nvSpPr>
        <p:spPr>
          <a:xfrm>
            <a:off x="685799" y="1925515"/>
            <a:ext cx="8144691" cy="4251447"/>
          </a:xfrm>
        </p:spPr>
        <p:txBody>
          <a:bodyPr/>
          <a:lstStyle/>
          <a:p>
            <a:r>
              <a:rPr lang="en-US" b="1" dirty="0">
                <a:solidFill>
                  <a:srgbClr val="FF0000"/>
                </a:solidFill>
                <a:latin typeface="Cambria" panose="02040503050406030204" pitchFamily="18" charset="0"/>
              </a:rPr>
              <a:t>Results:</a:t>
            </a:r>
          </a:p>
          <a:p>
            <a:pPr lvl="1"/>
            <a:r>
              <a:rPr lang="en-US" b="1" dirty="0">
                <a:latin typeface="Cambria" panose="02040503050406030204" pitchFamily="18" charset="0"/>
              </a:rPr>
              <a:t>Among non-</a:t>
            </a:r>
            <a:r>
              <a:rPr lang="en-US" b="1" dirty="0" err="1">
                <a:latin typeface="Cambria" panose="02040503050406030204" pitchFamily="18" charset="0"/>
              </a:rPr>
              <a:t>bdelloid</a:t>
            </a:r>
            <a:r>
              <a:rPr lang="en-US" b="1" dirty="0">
                <a:latin typeface="Cambria" panose="02040503050406030204" pitchFamily="18" charset="0"/>
              </a:rPr>
              <a:t> rotifers (BF) that reproduce sexually, the two homologous versions of the gene were nearly identical, differing by only 0.5% on average. </a:t>
            </a:r>
          </a:p>
          <a:p>
            <a:pPr lvl="1"/>
            <a:r>
              <a:rPr lang="en-US" b="1" dirty="0">
                <a:latin typeface="Cambria" panose="02040503050406030204" pitchFamily="18" charset="0"/>
              </a:rPr>
              <a:t>In contrast, the two versions of the same gene in </a:t>
            </a:r>
            <a:r>
              <a:rPr lang="en-US" b="1" dirty="0" err="1">
                <a:latin typeface="Cambria" panose="02040503050406030204" pitchFamily="18" charset="0"/>
              </a:rPr>
              <a:t>bdelloid</a:t>
            </a:r>
            <a:r>
              <a:rPr lang="en-US" b="1" dirty="0">
                <a:latin typeface="Cambria" panose="02040503050406030204" pitchFamily="18" charset="0"/>
              </a:rPr>
              <a:t> rotifers (BF) differed by 3.5–54%. </a:t>
            </a:r>
          </a:p>
          <a:p>
            <a:pPr lvl="1"/>
            <a:r>
              <a:rPr lang="en-US" b="1" dirty="0">
                <a:latin typeface="Cambria" panose="02040503050406030204" pitchFamily="18" charset="0"/>
              </a:rPr>
              <a:t>These data provided strong evidence that </a:t>
            </a:r>
            <a:r>
              <a:rPr lang="en-US" b="1" dirty="0" err="1">
                <a:latin typeface="Cambria" panose="02040503050406030204" pitchFamily="18" charset="0"/>
              </a:rPr>
              <a:t>bdelloid</a:t>
            </a:r>
            <a:r>
              <a:rPr lang="en-US" b="1" dirty="0">
                <a:latin typeface="Cambria" panose="02040503050406030204" pitchFamily="18" charset="0"/>
              </a:rPr>
              <a:t> rotifers (BF) have evolved for millions of years without any sexual reproduction.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9762" y="500660"/>
            <a:ext cx="8414238" cy="958863"/>
          </a:xfrm>
        </p:spPr>
        <p:txBody>
          <a:bodyPr/>
          <a:lstStyle/>
          <a:p>
            <a:r>
              <a:rPr lang="en-US" sz="4000" dirty="0">
                <a:solidFill>
                  <a:srgbClr val="FF0000"/>
                </a:solidFill>
                <a:latin typeface="Cambria" panose="02040503050406030204" pitchFamily="18" charset="0"/>
              </a:rPr>
              <a:t>When Meiosis Goes Awry</a:t>
            </a:r>
          </a:p>
        </p:txBody>
      </p:sp>
      <p:sp>
        <p:nvSpPr>
          <p:cNvPr id="246786" name="Rectangle 2"/>
          <p:cNvSpPr>
            <a:spLocks noGrp="1" noChangeArrowheads="1"/>
          </p:cNvSpPr>
          <p:nvPr>
            <p:ph idx="1"/>
          </p:nvPr>
        </p:nvSpPr>
        <p:spPr>
          <a:xfrm>
            <a:off x="729762" y="1591407"/>
            <a:ext cx="8100728" cy="4585555"/>
          </a:xfrm>
        </p:spPr>
        <p:txBody>
          <a:bodyPr/>
          <a:lstStyle/>
          <a:p>
            <a:r>
              <a:rPr lang="en-US" b="1" dirty="0">
                <a:latin typeface="Cambria" panose="02040503050406030204" pitchFamily="18" charset="0"/>
              </a:rPr>
              <a:t>What happens when there is an error in the process of meiosis?</a:t>
            </a:r>
          </a:p>
          <a:p>
            <a:r>
              <a:rPr lang="en-US" b="1" dirty="0">
                <a:latin typeface="Cambria" panose="02040503050406030204" pitchFamily="18" charset="0"/>
              </a:rPr>
              <a:t>Such a mistake can result in genetic abnormalities that range from mild to severe to fatal.</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611064" y="485640"/>
            <a:ext cx="8171068" cy="958863"/>
          </a:xfrm>
        </p:spPr>
        <p:txBody>
          <a:bodyPr/>
          <a:lstStyle/>
          <a:p>
            <a:r>
              <a:rPr lang="en-US" sz="4000" dirty="0">
                <a:solidFill>
                  <a:srgbClr val="FF0000"/>
                </a:solidFill>
                <a:latin typeface="Cambria" panose="02040503050406030204" pitchFamily="18" charset="0"/>
              </a:rPr>
              <a:t>How Accidents during Meiosis Can Alter Chromosome Number</a:t>
            </a:r>
          </a:p>
        </p:txBody>
      </p:sp>
      <p:sp>
        <p:nvSpPr>
          <p:cNvPr id="248835" name="Rectangle 3"/>
          <p:cNvSpPr>
            <a:spLocks noGrp="1" noChangeArrowheads="1"/>
          </p:cNvSpPr>
          <p:nvPr>
            <p:ph idx="1"/>
          </p:nvPr>
        </p:nvSpPr>
        <p:spPr>
          <a:xfrm>
            <a:off x="685800" y="2145323"/>
            <a:ext cx="7833946" cy="4031639"/>
          </a:xfrm>
        </p:spPr>
        <p:txBody>
          <a:bodyPr/>
          <a:lstStyle/>
          <a:p>
            <a:r>
              <a:rPr lang="en-US" b="1" dirty="0">
                <a:latin typeface="Cambria" panose="02040503050406030204" pitchFamily="18" charset="0"/>
              </a:rPr>
              <a:t>In </a:t>
            </a:r>
            <a:r>
              <a:rPr lang="en-US" b="1" dirty="0">
                <a:solidFill>
                  <a:srgbClr val="FF0000"/>
                </a:solidFill>
                <a:latin typeface="Cambria" panose="02040503050406030204" pitchFamily="18" charset="0"/>
              </a:rPr>
              <a:t>nondisjunction</a:t>
            </a:r>
            <a:r>
              <a:rPr lang="zh-CN" altLang="en-US" sz="2000" b="1" dirty="0">
                <a:latin typeface="Cambria" panose="02040503050406030204" pitchFamily="18" charset="0"/>
                <a:ea typeface="楷体" panose="02010609060101010101" pitchFamily="49" charset="-122"/>
              </a:rPr>
              <a:t>（不分离）</a:t>
            </a:r>
            <a:r>
              <a:rPr lang="en-US" b="1" dirty="0">
                <a:latin typeface="Cambria" panose="02040503050406030204" pitchFamily="18" charset="0"/>
              </a:rPr>
              <a:t>, the members of a chromosome pair fail to separate at anaphase, producing gametes with abnormal numbers of chromosomes.</a:t>
            </a:r>
          </a:p>
          <a:p>
            <a:r>
              <a:rPr lang="en-US" b="1" dirty="0">
                <a:latin typeface="Cambria" panose="02040503050406030204" pitchFamily="18" charset="0"/>
              </a:rPr>
              <a:t>Nondisjunction can occur during meiosis I or II.</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426720"/>
            <a:ext cx="8546592" cy="6004560"/>
          </a:xfrm>
          <a:prstGeom prst="rect">
            <a:avLst/>
          </a:prstGeom>
        </p:spPr>
      </p:pic>
      <p:sp>
        <p:nvSpPr>
          <p:cNvPr id="4" name="TextBox 3"/>
          <p:cNvSpPr txBox="1"/>
          <p:nvPr/>
        </p:nvSpPr>
        <p:spPr>
          <a:xfrm>
            <a:off x="538099" y="490465"/>
            <a:ext cx="3702937" cy="290977"/>
          </a:xfrm>
          <a:prstGeom prst="rect">
            <a:avLst/>
          </a:prstGeom>
          <a:noFill/>
        </p:spPr>
        <p:txBody>
          <a:bodyPr wrap="none" lIns="0" tIns="0" rIns="0" bIns="0">
            <a:spAutoFit/>
          </a:bodyPr>
          <a:lstStyle/>
          <a:p>
            <a:pPr eaLnBrk="0" fontAlgn="auto" hangingPunct="0">
              <a:spcBef>
                <a:spcPts val="0"/>
              </a:spcBef>
              <a:spcAft>
                <a:spcPts val="0"/>
              </a:spcAft>
              <a:defRPr/>
            </a:pPr>
            <a:r>
              <a:rPr lang="en-US" sz="1891" b="1" dirty="0">
                <a:solidFill>
                  <a:srgbClr val="FFFFFF"/>
                </a:solidFill>
                <a:latin typeface="Arial"/>
                <a:ea typeface="ＭＳ Ｐゴシック" charset="0"/>
              </a:rPr>
              <a:t>NONDISJUNCTION IN MEIOSIS </a:t>
            </a:r>
            <a:r>
              <a:rPr lang="en-US" sz="1891" b="1" dirty="0">
                <a:solidFill>
                  <a:srgbClr val="FFFFFF"/>
                </a:solidFill>
                <a:latin typeface="Times New Roman" pitchFamily="18" charset="0"/>
                <a:ea typeface="ＭＳ Ｐゴシック" charset="0"/>
                <a:cs typeface="Times New Roman" pitchFamily="18" charset="0"/>
              </a:rPr>
              <a:t>I</a:t>
            </a:r>
          </a:p>
        </p:txBody>
      </p:sp>
      <p:sp>
        <p:nvSpPr>
          <p:cNvPr id="5" name="TextBox 3"/>
          <p:cNvSpPr txBox="1">
            <a:spLocks noChangeArrowheads="1"/>
          </p:cNvSpPr>
          <p:nvPr/>
        </p:nvSpPr>
        <p:spPr bwMode="auto">
          <a:xfrm>
            <a:off x="339662" y="1124670"/>
            <a:ext cx="1000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Meiosis </a:t>
            </a:r>
            <a:r>
              <a:rPr lang="en-US" sz="1800" b="1" dirty="0">
                <a:solidFill>
                  <a:srgbClr val="000000"/>
                </a:solidFill>
                <a:latin typeface="Times New Roman" pitchFamily="18" charset="0"/>
                <a:ea typeface="ＭＳ Ｐゴシック" charset="0"/>
                <a:cs typeface="Times New Roman" pitchFamily="18" charset="0"/>
              </a:rPr>
              <a:t>I</a:t>
            </a:r>
          </a:p>
        </p:txBody>
      </p:sp>
      <p:sp>
        <p:nvSpPr>
          <p:cNvPr id="6" name="TextBox 5"/>
          <p:cNvSpPr txBox="1"/>
          <p:nvPr/>
        </p:nvSpPr>
        <p:spPr>
          <a:xfrm>
            <a:off x="4871181" y="488082"/>
            <a:ext cx="3824765" cy="290977"/>
          </a:xfrm>
          <a:prstGeom prst="rect">
            <a:avLst/>
          </a:prstGeom>
          <a:noFill/>
        </p:spPr>
        <p:txBody>
          <a:bodyPr wrap="none" lIns="0" tIns="0" rIns="0" bIns="0">
            <a:spAutoFit/>
          </a:bodyPr>
          <a:lstStyle/>
          <a:p>
            <a:pPr eaLnBrk="0" fontAlgn="auto" hangingPunct="0">
              <a:spcBef>
                <a:spcPts val="0"/>
              </a:spcBef>
              <a:spcAft>
                <a:spcPts val="0"/>
              </a:spcAft>
              <a:defRPr/>
            </a:pPr>
            <a:r>
              <a:rPr lang="en-US" sz="1891" b="1" dirty="0">
                <a:solidFill>
                  <a:srgbClr val="FFFFFF"/>
                </a:solidFill>
                <a:latin typeface="Arial"/>
                <a:ea typeface="ＭＳ Ｐゴシック" charset="0"/>
              </a:rPr>
              <a:t>NONDISJUNCTION IN MEIOSIS </a:t>
            </a:r>
            <a:r>
              <a:rPr lang="en-US" sz="1891" b="1" dirty="0">
                <a:solidFill>
                  <a:srgbClr val="FFFFFF"/>
                </a:solidFill>
                <a:latin typeface="Times New Roman" pitchFamily="18" charset="0"/>
                <a:ea typeface="ＭＳ Ｐゴシック" charset="0"/>
                <a:cs typeface="Times New Roman" pitchFamily="18" charset="0"/>
              </a:rPr>
              <a:t>II</a:t>
            </a:r>
          </a:p>
        </p:txBody>
      </p:sp>
      <p:sp>
        <p:nvSpPr>
          <p:cNvPr id="7" name="TextBox 5"/>
          <p:cNvSpPr txBox="1">
            <a:spLocks noChangeArrowheads="1"/>
          </p:cNvSpPr>
          <p:nvPr/>
        </p:nvSpPr>
        <p:spPr bwMode="auto">
          <a:xfrm>
            <a:off x="3392425" y="1619174"/>
            <a:ext cx="169277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Homologous</a:t>
            </a:r>
          </a:p>
          <a:p>
            <a:pPr eaLnBrk="0" hangingPunct="0">
              <a:lnSpc>
                <a:spcPts val="2000"/>
              </a:lnSpc>
            </a:pPr>
            <a:r>
              <a:rPr lang="en-US" sz="1800" b="1" dirty="0">
                <a:solidFill>
                  <a:srgbClr val="000000"/>
                </a:solidFill>
                <a:latin typeface="Arial"/>
                <a:ea typeface="ＭＳ Ｐゴシック" charset="0"/>
              </a:rPr>
              <a:t>chromosomes</a:t>
            </a:r>
          </a:p>
          <a:p>
            <a:pPr eaLnBrk="0" hangingPunct="0">
              <a:lnSpc>
                <a:spcPts val="2000"/>
              </a:lnSpc>
            </a:pPr>
            <a:r>
              <a:rPr lang="en-US" sz="1800" b="1" dirty="0">
                <a:solidFill>
                  <a:srgbClr val="000000"/>
                </a:solidFill>
                <a:latin typeface="Arial"/>
                <a:ea typeface="ＭＳ Ｐゴシック" charset="0"/>
              </a:rPr>
              <a:t>fail to separate.</a:t>
            </a:r>
          </a:p>
        </p:txBody>
      </p:sp>
      <p:sp>
        <p:nvSpPr>
          <p:cNvPr id="8" name="TextBox 8"/>
          <p:cNvSpPr txBox="1">
            <a:spLocks noChangeArrowheads="1"/>
          </p:cNvSpPr>
          <p:nvPr/>
        </p:nvSpPr>
        <p:spPr bwMode="auto">
          <a:xfrm>
            <a:off x="337692" y="2703072"/>
            <a:ext cx="10900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Meiosis </a:t>
            </a:r>
            <a:r>
              <a:rPr lang="en-US" sz="1800" b="1" dirty="0">
                <a:solidFill>
                  <a:srgbClr val="000000"/>
                </a:solidFill>
                <a:latin typeface="Times New Roman" pitchFamily="18" charset="0"/>
                <a:ea typeface="ＭＳ Ｐゴシック" charset="0"/>
                <a:cs typeface="Times New Roman" pitchFamily="18" charset="0"/>
              </a:rPr>
              <a:t>II</a:t>
            </a:r>
          </a:p>
        </p:txBody>
      </p:sp>
      <p:sp>
        <p:nvSpPr>
          <p:cNvPr id="9" name="TextBox 9"/>
          <p:cNvSpPr txBox="1">
            <a:spLocks noChangeArrowheads="1"/>
          </p:cNvSpPr>
          <p:nvPr/>
        </p:nvSpPr>
        <p:spPr bwMode="auto">
          <a:xfrm>
            <a:off x="4015929" y="3242820"/>
            <a:ext cx="1243930"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2000"/>
              </a:lnSpc>
            </a:pPr>
            <a:r>
              <a:rPr lang="en-US" sz="1800" b="1" dirty="0">
                <a:solidFill>
                  <a:srgbClr val="000000"/>
                </a:solidFill>
                <a:latin typeface="Arial"/>
                <a:ea typeface="ＭＳ Ｐゴシック" charset="0"/>
              </a:rPr>
              <a:t>Sister</a:t>
            </a:r>
          </a:p>
          <a:p>
            <a:pPr eaLnBrk="0" hangingPunct="0">
              <a:lnSpc>
                <a:spcPts val="2000"/>
              </a:lnSpc>
            </a:pPr>
            <a:r>
              <a:rPr lang="en-US" sz="1800" b="1" dirty="0">
                <a:solidFill>
                  <a:srgbClr val="000000"/>
                </a:solidFill>
                <a:latin typeface="Arial"/>
                <a:ea typeface="ＭＳ Ｐゴシック" charset="0"/>
              </a:rPr>
              <a:t>chromatids</a:t>
            </a:r>
          </a:p>
          <a:p>
            <a:pPr eaLnBrk="0" hangingPunct="0">
              <a:lnSpc>
                <a:spcPts val="2000"/>
              </a:lnSpc>
            </a:pPr>
            <a:r>
              <a:rPr lang="en-US" sz="1800" b="1" dirty="0">
                <a:solidFill>
                  <a:srgbClr val="000000"/>
                </a:solidFill>
                <a:latin typeface="Arial"/>
                <a:ea typeface="ＭＳ Ｐゴシック" charset="0"/>
              </a:rPr>
              <a:t>fail to</a:t>
            </a:r>
          </a:p>
          <a:p>
            <a:pPr eaLnBrk="0" hangingPunct="0">
              <a:lnSpc>
                <a:spcPts val="2000"/>
              </a:lnSpc>
            </a:pPr>
            <a:r>
              <a:rPr lang="en-US" sz="1800" b="1" dirty="0">
                <a:solidFill>
                  <a:srgbClr val="000000"/>
                </a:solidFill>
                <a:latin typeface="Arial"/>
                <a:ea typeface="ＭＳ Ｐゴシック" charset="0"/>
              </a:rPr>
              <a:t>separate.</a:t>
            </a:r>
          </a:p>
        </p:txBody>
      </p:sp>
      <p:sp>
        <p:nvSpPr>
          <p:cNvPr id="10" name="TextBox 13"/>
          <p:cNvSpPr txBox="1">
            <a:spLocks noChangeArrowheads="1"/>
          </p:cNvSpPr>
          <p:nvPr/>
        </p:nvSpPr>
        <p:spPr bwMode="auto">
          <a:xfrm>
            <a:off x="337345" y="4418805"/>
            <a:ext cx="974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Gametes</a:t>
            </a:r>
          </a:p>
        </p:txBody>
      </p:sp>
      <p:sp>
        <p:nvSpPr>
          <p:cNvPr id="11" name="TextBox 14"/>
          <p:cNvSpPr txBox="1">
            <a:spLocks noChangeArrowheads="1"/>
          </p:cNvSpPr>
          <p:nvPr/>
        </p:nvSpPr>
        <p:spPr bwMode="auto">
          <a:xfrm>
            <a:off x="865188" y="5644355"/>
            <a:ext cx="532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FF0000"/>
                </a:solidFill>
                <a:latin typeface="Arial"/>
                <a:ea typeface="ＭＳ Ｐゴシック" charset="0"/>
              </a:rPr>
              <a:t>n</a:t>
            </a:r>
            <a:r>
              <a:rPr lang="en-US" sz="1800" b="1" dirty="0">
                <a:solidFill>
                  <a:srgbClr val="FF0000"/>
                </a:solidFill>
                <a:latin typeface="Arial"/>
                <a:ea typeface="ＭＳ Ｐゴシック" charset="0"/>
              </a:rPr>
              <a:t> </a:t>
            </a:r>
            <a:r>
              <a:rPr lang="en-US" sz="1800" b="1" dirty="0">
                <a:solidFill>
                  <a:srgbClr val="FF0000"/>
                </a:solidFill>
                <a:latin typeface="Symbol"/>
                <a:ea typeface="ＭＳ Ｐゴシック" charset="0"/>
              </a:rPr>
              <a:t>+</a:t>
            </a:r>
            <a:r>
              <a:rPr lang="en-US" sz="1800" b="1" dirty="0">
                <a:solidFill>
                  <a:srgbClr val="FF0000"/>
                </a:solidFill>
                <a:latin typeface="Arial"/>
                <a:ea typeface="ＭＳ Ｐゴシック" charset="0"/>
              </a:rPr>
              <a:t> 1</a:t>
            </a:r>
          </a:p>
        </p:txBody>
      </p:sp>
      <p:sp>
        <p:nvSpPr>
          <p:cNvPr id="12" name="TextBox 16"/>
          <p:cNvSpPr txBox="1">
            <a:spLocks noChangeArrowheads="1"/>
          </p:cNvSpPr>
          <p:nvPr/>
        </p:nvSpPr>
        <p:spPr bwMode="auto">
          <a:xfrm>
            <a:off x="1682750" y="5644355"/>
            <a:ext cx="532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FF0000"/>
                </a:solidFill>
                <a:latin typeface="Arial"/>
                <a:ea typeface="ＭＳ Ｐゴシック" charset="0"/>
              </a:rPr>
              <a:t>n</a:t>
            </a:r>
            <a:r>
              <a:rPr lang="en-US" sz="1800" b="1" dirty="0">
                <a:solidFill>
                  <a:srgbClr val="FF0000"/>
                </a:solidFill>
                <a:latin typeface="Arial"/>
                <a:ea typeface="ＭＳ Ｐゴシック" charset="0"/>
              </a:rPr>
              <a:t> </a:t>
            </a:r>
            <a:r>
              <a:rPr lang="en-US" sz="1800" b="1" dirty="0">
                <a:solidFill>
                  <a:srgbClr val="FF0000"/>
                </a:solidFill>
                <a:latin typeface="Symbol"/>
                <a:ea typeface="ＭＳ Ｐゴシック" charset="0"/>
              </a:rPr>
              <a:t>+</a:t>
            </a:r>
            <a:r>
              <a:rPr lang="en-US" sz="1800" b="1" dirty="0">
                <a:solidFill>
                  <a:srgbClr val="FF0000"/>
                </a:solidFill>
                <a:latin typeface="Arial"/>
                <a:ea typeface="ＭＳ Ｐゴシック" charset="0"/>
              </a:rPr>
              <a:t> 1</a:t>
            </a:r>
          </a:p>
        </p:txBody>
      </p:sp>
      <p:sp>
        <p:nvSpPr>
          <p:cNvPr id="13" name="TextBox 17"/>
          <p:cNvSpPr txBox="1">
            <a:spLocks noChangeArrowheads="1"/>
          </p:cNvSpPr>
          <p:nvPr/>
        </p:nvSpPr>
        <p:spPr bwMode="auto">
          <a:xfrm>
            <a:off x="2579688" y="5644355"/>
            <a:ext cx="5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FF0000"/>
                </a:solidFill>
                <a:latin typeface="Arial"/>
                <a:ea typeface="ＭＳ Ｐゴシック" charset="0"/>
              </a:rPr>
              <a:t>n</a:t>
            </a:r>
            <a:r>
              <a:rPr lang="en-US" sz="1800" b="1" dirty="0">
                <a:solidFill>
                  <a:srgbClr val="FF0000"/>
                </a:solidFill>
                <a:latin typeface="Arial"/>
                <a:ea typeface="ＭＳ Ｐゴシック" charset="0"/>
              </a:rPr>
              <a:t> </a:t>
            </a:r>
            <a:r>
              <a:rPr lang="en-US" sz="1800" b="1" dirty="0">
                <a:solidFill>
                  <a:srgbClr val="FF0000"/>
                </a:solidFill>
                <a:latin typeface="Symbol" pitchFamily="18" charset="2"/>
                <a:ea typeface="ＭＳ Ｐゴシック" charset="0"/>
                <a:sym typeface="Symbol"/>
              </a:rPr>
              <a:t></a:t>
            </a:r>
            <a:r>
              <a:rPr lang="en-US" sz="1800" b="1" dirty="0">
                <a:solidFill>
                  <a:srgbClr val="FF0000"/>
                </a:solidFill>
                <a:latin typeface="Arial"/>
                <a:ea typeface="ＭＳ Ｐゴシック" charset="0"/>
              </a:rPr>
              <a:t> 1</a:t>
            </a:r>
          </a:p>
        </p:txBody>
      </p:sp>
      <p:sp>
        <p:nvSpPr>
          <p:cNvPr id="14" name="TextBox 18"/>
          <p:cNvSpPr txBox="1">
            <a:spLocks noChangeArrowheads="1"/>
          </p:cNvSpPr>
          <p:nvPr/>
        </p:nvSpPr>
        <p:spPr bwMode="auto">
          <a:xfrm>
            <a:off x="3398838" y="5644355"/>
            <a:ext cx="525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FF0000"/>
                </a:solidFill>
                <a:latin typeface="Arial"/>
                <a:ea typeface="ＭＳ Ｐゴシック" charset="0"/>
              </a:rPr>
              <a:t>n</a:t>
            </a:r>
            <a:r>
              <a:rPr lang="en-US" sz="1800" b="1" dirty="0">
                <a:solidFill>
                  <a:srgbClr val="FF0000"/>
                </a:solidFill>
                <a:latin typeface="Arial"/>
                <a:ea typeface="ＭＳ Ｐゴシック" charset="0"/>
              </a:rPr>
              <a:t> </a:t>
            </a:r>
            <a:r>
              <a:rPr lang="en-US" sz="1800" b="1" dirty="0">
                <a:solidFill>
                  <a:srgbClr val="FF0000"/>
                </a:solidFill>
                <a:latin typeface="Symbol" pitchFamily="18" charset="2"/>
                <a:ea typeface="ＭＳ Ｐゴシック" charset="0"/>
                <a:sym typeface="Symbol"/>
              </a:rPr>
              <a:t></a:t>
            </a:r>
            <a:r>
              <a:rPr lang="en-US" sz="1800" b="1" dirty="0">
                <a:solidFill>
                  <a:srgbClr val="FF0000"/>
                </a:solidFill>
                <a:latin typeface="Arial"/>
                <a:ea typeface="ＭＳ Ｐゴシック" charset="0"/>
              </a:rPr>
              <a:t> 1</a:t>
            </a:r>
          </a:p>
        </p:txBody>
      </p:sp>
      <p:sp>
        <p:nvSpPr>
          <p:cNvPr id="15" name="TextBox 19"/>
          <p:cNvSpPr txBox="1">
            <a:spLocks noChangeArrowheads="1"/>
          </p:cNvSpPr>
          <p:nvPr/>
        </p:nvSpPr>
        <p:spPr bwMode="auto">
          <a:xfrm>
            <a:off x="5272088" y="5659438"/>
            <a:ext cx="532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FF0000"/>
                </a:solidFill>
                <a:latin typeface="Arial"/>
                <a:ea typeface="ＭＳ Ｐゴシック" charset="0"/>
              </a:rPr>
              <a:t>n</a:t>
            </a:r>
            <a:r>
              <a:rPr lang="en-US" sz="1800" b="1" dirty="0">
                <a:solidFill>
                  <a:srgbClr val="FF0000"/>
                </a:solidFill>
                <a:latin typeface="Arial"/>
                <a:ea typeface="ＭＳ Ｐゴシック" charset="0"/>
              </a:rPr>
              <a:t> </a:t>
            </a:r>
            <a:r>
              <a:rPr lang="en-US" sz="1800" b="1" dirty="0">
                <a:solidFill>
                  <a:srgbClr val="FF0000"/>
                </a:solidFill>
                <a:latin typeface="Symbol"/>
                <a:ea typeface="ＭＳ Ｐゴシック" charset="0"/>
              </a:rPr>
              <a:t>+</a:t>
            </a:r>
            <a:r>
              <a:rPr lang="en-US" sz="1800" b="1" dirty="0">
                <a:solidFill>
                  <a:srgbClr val="FF0000"/>
                </a:solidFill>
                <a:latin typeface="Arial"/>
                <a:ea typeface="ＭＳ Ｐゴシック" charset="0"/>
              </a:rPr>
              <a:t> 1</a:t>
            </a:r>
          </a:p>
        </p:txBody>
      </p:sp>
      <p:sp>
        <p:nvSpPr>
          <p:cNvPr id="16" name="TextBox 20"/>
          <p:cNvSpPr txBox="1">
            <a:spLocks noChangeArrowheads="1"/>
          </p:cNvSpPr>
          <p:nvPr/>
        </p:nvSpPr>
        <p:spPr bwMode="auto">
          <a:xfrm>
            <a:off x="6092825" y="5659438"/>
            <a:ext cx="5177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FF0000"/>
                </a:solidFill>
                <a:latin typeface="Arial"/>
                <a:ea typeface="ＭＳ Ｐゴシック" charset="0"/>
              </a:rPr>
              <a:t>n</a:t>
            </a:r>
            <a:r>
              <a:rPr lang="en-US" sz="1800" b="1" dirty="0">
                <a:solidFill>
                  <a:srgbClr val="FF0000"/>
                </a:solidFill>
                <a:latin typeface="Arial"/>
                <a:ea typeface="ＭＳ Ｐゴシック" charset="0"/>
              </a:rPr>
              <a:t> </a:t>
            </a:r>
            <a:r>
              <a:rPr lang="en-US" sz="1800" b="1" dirty="0">
                <a:solidFill>
                  <a:srgbClr val="FF0000"/>
                </a:solidFill>
                <a:latin typeface="Symbol" pitchFamily="18" charset="2"/>
                <a:ea typeface="ＭＳ Ｐゴシック" charset="0"/>
                <a:sym typeface="Symbol"/>
              </a:rPr>
              <a:t> </a:t>
            </a:r>
            <a:r>
              <a:rPr lang="en-US" sz="1800" b="1" dirty="0">
                <a:solidFill>
                  <a:srgbClr val="FF0000"/>
                </a:solidFill>
                <a:latin typeface="Arial"/>
                <a:ea typeface="ＭＳ Ｐゴシック" charset="0"/>
              </a:rPr>
              <a:t>1</a:t>
            </a:r>
          </a:p>
        </p:txBody>
      </p:sp>
      <p:sp>
        <p:nvSpPr>
          <p:cNvPr id="17" name="TextBox 21"/>
          <p:cNvSpPr txBox="1">
            <a:spLocks noChangeArrowheads="1"/>
          </p:cNvSpPr>
          <p:nvPr/>
        </p:nvSpPr>
        <p:spPr bwMode="auto">
          <a:xfrm>
            <a:off x="7178675" y="5659438"/>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dirty="0">
                <a:solidFill>
                  <a:srgbClr val="000000"/>
                </a:solidFill>
                <a:latin typeface="Arial"/>
                <a:ea typeface="ＭＳ Ｐゴシック" charset="0"/>
              </a:rPr>
              <a:t>n</a:t>
            </a:r>
          </a:p>
        </p:txBody>
      </p:sp>
      <p:sp>
        <p:nvSpPr>
          <p:cNvPr id="18" name="TextBox 22"/>
          <p:cNvSpPr txBox="1">
            <a:spLocks noChangeArrowheads="1"/>
          </p:cNvSpPr>
          <p:nvPr/>
        </p:nvSpPr>
        <p:spPr bwMode="auto">
          <a:xfrm>
            <a:off x="7996238" y="5659438"/>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i="1">
                <a:solidFill>
                  <a:srgbClr val="000000"/>
                </a:solidFill>
                <a:latin typeface="Arial"/>
                <a:ea typeface="ＭＳ Ｐゴシック" charset="0"/>
              </a:rPr>
              <a:t>n</a:t>
            </a:r>
          </a:p>
        </p:txBody>
      </p:sp>
      <p:sp>
        <p:nvSpPr>
          <p:cNvPr id="19" name="TextBox 24"/>
          <p:cNvSpPr txBox="1">
            <a:spLocks noChangeArrowheads="1"/>
          </p:cNvSpPr>
          <p:nvPr/>
        </p:nvSpPr>
        <p:spPr bwMode="auto">
          <a:xfrm>
            <a:off x="1866900" y="6145213"/>
            <a:ext cx="10772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Abnormal</a:t>
            </a:r>
          </a:p>
        </p:txBody>
      </p:sp>
      <p:sp>
        <p:nvSpPr>
          <p:cNvPr id="20" name="TextBox 25"/>
          <p:cNvSpPr txBox="1">
            <a:spLocks noChangeArrowheads="1"/>
          </p:cNvSpPr>
          <p:nvPr/>
        </p:nvSpPr>
        <p:spPr bwMode="auto">
          <a:xfrm>
            <a:off x="5470525" y="6145213"/>
            <a:ext cx="10772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Abnormal</a:t>
            </a:r>
          </a:p>
        </p:txBody>
      </p:sp>
      <p:sp>
        <p:nvSpPr>
          <p:cNvPr id="21" name="TextBox 26"/>
          <p:cNvSpPr txBox="1">
            <a:spLocks noChangeArrowheads="1"/>
          </p:cNvSpPr>
          <p:nvPr/>
        </p:nvSpPr>
        <p:spPr bwMode="auto">
          <a:xfrm>
            <a:off x="7310438" y="6145213"/>
            <a:ext cx="7950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a:solidFill>
                  <a:srgbClr val="000000"/>
                </a:solidFill>
                <a:latin typeface="Arial"/>
                <a:ea typeface="ＭＳ Ｐゴシック" charset="0"/>
              </a:rPr>
              <a:t>Normal</a:t>
            </a:r>
          </a:p>
        </p:txBody>
      </p:sp>
      <p:sp>
        <p:nvSpPr>
          <p:cNvPr id="22" name="Freeform 21"/>
          <p:cNvSpPr/>
          <p:nvPr/>
        </p:nvSpPr>
        <p:spPr bwMode="auto">
          <a:xfrm rot="-240000">
            <a:off x="2349856" y="2074930"/>
            <a:ext cx="991478" cy="226877"/>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23" name="Freeform 22"/>
          <p:cNvSpPr/>
          <p:nvPr/>
        </p:nvSpPr>
        <p:spPr bwMode="auto">
          <a:xfrm rot="-240000" flipH="1">
            <a:off x="5052343" y="3834773"/>
            <a:ext cx="651418" cy="269542"/>
          </a:xfrm>
          <a:custGeom>
            <a:avLst/>
            <a:gdLst>
              <a:gd name="connsiteX0" fmla="*/ 0 w 241300"/>
              <a:gd name="connsiteY0" fmla="*/ 0 h 438150"/>
              <a:gd name="connsiteX1" fmla="*/ 241300 w 241300"/>
              <a:gd name="connsiteY1" fmla="*/ 438150 h 438150"/>
            </a:gdLst>
            <a:ahLst/>
            <a:cxnLst>
              <a:cxn ang="0">
                <a:pos x="connsiteX0" y="connsiteY0"/>
              </a:cxn>
              <a:cxn ang="0">
                <a:pos x="connsiteX1" y="connsiteY1"/>
              </a:cxn>
            </a:cxnLst>
            <a:rect l="l" t="t" r="r" b="b"/>
            <a:pathLst>
              <a:path w="241300" h="438150">
                <a:moveTo>
                  <a:pt x="0" y="0"/>
                </a:moveTo>
                <a:lnTo>
                  <a:pt x="241300" y="438150"/>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nvGrpSpPr>
          <p:cNvPr id="2" name="Group 1"/>
          <p:cNvGrpSpPr/>
          <p:nvPr/>
        </p:nvGrpSpPr>
        <p:grpSpPr>
          <a:xfrm>
            <a:off x="818307" y="5900739"/>
            <a:ext cx="3134567" cy="271461"/>
            <a:chOff x="818307" y="5900739"/>
            <a:chExt cx="3134567" cy="271461"/>
          </a:xfrm>
        </p:grpSpPr>
        <p:sp>
          <p:nvSpPr>
            <p:cNvPr id="25" name="Freeform 24"/>
            <p:cNvSpPr/>
            <p:nvPr/>
          </p:nvSpPr>
          <p:spPr>
            <a:xfrm rot="5400000">
              <a:off x="2314167" y="4404879"/>
              <a:ext cx="142847" cy="3134567"/>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26" name="Freeform 25"/>
            <p:cNvSpPr/>
            <p:nvPr/>
          </p:nvSpPr>
          <p:spPr>
            <a:xfrm rot="5400000">
              <a:off x="2296891" y="6081774"/>
              <a:ext cx="135132" cy="45719"/>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grpSp>
        <p:nvGrpSpPr>
          <p:cNvPr id="28" name="Group 27"/>
          <p:cNvGrpSpPr/>
          <p:nvPr/>
        </p:nvGrpSpPr>
        <p:grpSpPr>
          <a:xfrm>
            <a:off x="5198554" y="5891213"/>
            <a:ext cx="1567284" cy="276223"/>
            <a:chOff x="818307" y="5900739"/>
            <a:chExt cx="3134567" cy="276223"/>
          </a:xfrm>
        </p:grpSpPr>
        <p:sp>
          <p:nvSpPr>
            <p:cNvPr id="29" name="Freeform 28"/>
            <p:cNvSpPr/>
            <p:nvPr/>
          </p:nvSpPr>
          <p:spPr>
            <a:xfrm rot="5400000">
              <a:off x="2314167" y="4404879"/>
              <a:ext cx="142847" cy="3134567"/>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30" name="Freeform 29"/>
            <p:cNvSpPr/>
            <p:nvPr/>
          </p:nvSpPr>
          <p:spPr>
            <a:xfrm rot="5400000">
              <a:off x="2296891" y="6086536"/>
              <a:ext cx="135132" cy="4572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grpSp>
        <p:nvGrpSpPr>
          <p:cNvPr id="31" name="Group 30"/>
          <p:cNvGrpSpPr/>
          <p:nvPr/>
        </p:nvGrpSpPr>
        <p:grpSpPr>
          <a:xfrm>
            <a:off x="6917816" y="5891213"/>
            <a:ext cx="1567284" cy="273842"/>
            <a:chOff x="818307" y="5900739"/>
            <a:chExt cx="3134567" cy="273842"/>
          </a:xfrm>
        </p:grpSpPr>
        <p:sp>
          <p:nvSpPr>
            <p:cNvPr id="32" name="Freeform 31"/>
            <p:cNvSpPr/>
            <p:nvPr/>
          </p:nvSpPr>
          <p:spPr>
            <a:xfrm rot="5400000">
              <a:off x="2314167" y="4404879"/>
              <a:ext cx="142847" cy="3134567"/>
            </a:xfrm>
            <a:custGeom>
              <a:avLst/>
              <a:gdLst>
                <a:gd name="connsiteX0" fmla="*/ 0 w 142875"/>
                <a:gd name="connsiteY0" fmla="*/ 0 h 788194"/>
                <a:gd name="connsiteX1" fmla="*/ 142875 w 142875"/>
                <a:gd name="connsiteY1" fmla="*/ 0 h 788194"/>
                <a:gd name="connsiteX2" fmla="*/ 142875 w 142875"/>
                <a:gd name="connsiteY2" fmla="*/ 788194 h 788194"/>
                <a:gd name="connsiteX3" fmla="*/ 0 w 142875"/>
                <a:gd name="connsiteY3" fmla="*/ 788194 h 788194"/>
              </a:gdLst>
              <a:ahLst/>
              <a:cxnLst>
                <a:cxn ang="0">
                  <a:pos x="connsiteX0" y="connsiteY0"/>
                </a:cxn>
                <a:cxn ang="0">
                  <a:pos x="connsiteX1" y="connsiteY1"/>
                </a:cxn>
                <a:cxn ang="0">
                  <a:pos x="connsiteX2" y="connsiteY2"/>
                </a:cxn>
                <a:cxn ang="0">
                  <a:pos x="connsiteX3" y="connsiteY3"/>
                </a:cxn>
              </a:cxnLst>
              <a:rect l="l" t="t" r="r" b="b"/>
              <a:pathLst>
                <a:path w="142875" h="788194">
                  <a:moveTo>
                    <a:pt x="0" y="0"/>
                  </a:moveTo>
                  <a:lnTo>
                    <a:pt x="142875" y="0"/>
                  </a:lnTo>
                  <a:lnTo>
                    <a:pt x="142875" y="788194"/>
                  </a:lnTo>
                  <a:lnTo>
                    <a:pt x="0" y="788194"/>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sp>
          <p:nvSpPr>
            <p:cNvPr id="33" name="Freeform 32"/>
            <p:cNvSpPr/>
            <p:nvPr/>
          </p:nvSpPr>
          <p:spPr>
            <a:xfrm rot="5400000">
              <a:off x="2296891" y="6084155"/>
              <a:ext cx="135132" cy="45720"/>
            </a:xfrm>
            <a:custGeom>
              <a:avLst/>
              <a:gdLst>
                <a:gd name="connsiteX0" fmla="*/ 123825 w 123825"/>
                <a:gd name="connsiteY0" fmla="*/ 0 h 0"/>
                <a:gd name="connsiteX1" fmla="*/ 0 w 123825"/>
                <a:gd name="connsiteY1" fmla="*/ 0 h 0"/>
              </a:gdLst>
              <a:ahLst/>
              <a:cxnLst>
                <a:cxn ang="0">
                  <a:pos x="connsiteX0" y="connsiteY0"/>
                </a:cxn>
                <a:cxn ang="0">
                  <a:pos x="connsiteX1" y="connsiteY1"/>
                </a:cxn>
              </a:cxnLst>
              <a:rect l="l" t="t" r="r" b="b"/>
              <a:pathLst>
                <a:path w="123825">
                  <a:moveTo>
                    <a:pt x="123825" y="0"/>
                  </a:moveTo>
                  <a:lnTo>
                    <a:pt x="0" y="0"/>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b="1">
                <a:solidFill>
                  <a:srgbClr val="000000"/>
                </a:solidFill>
              </a:endParaRPr>
            </a:p>
          </p:txBody>
        </p:sp>
      </p:grpSp>
    </p:spTree>
    <p:extLst>
      <p:ext uri="{BB962C8B-B14F-4D97-AF65-F5344CB8AC3E}">
        <p14:creationId xmlns:p14="http://schemas.microsoft.com/office/powerpoint/2010/main" val="777859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5818" y="572137"/>
            <a:ext cx="8543108" cy="958863"/>
          </a:xfrm>
        </p:spPr>
        <p:txBody>
          <a:bodyPr/>
          <a:lstStyle/>
          <a:p>
            <a:r>
              <a:rPr lang="en-US" sz="3600" dirty="0">
                <a:solidFill>
                  <a:srgbClr val="FF0000"/>
                </a:solidFill>
                <a:latin typeface="Cambria" panose="02040503050406030204" pitchFamily="18" charset="0"/>
              </a:rPr>
              <a:t>What Cell Reproduction Accomplishes?</a:t>
            </a:r>
          </a:p>
        </p:txBody>
      </p:sp>
      <p:sp>
        <p:nvSpPr>
          <p:cNvPr id="49154" name="Rectangle 2"/>
          <p:cNvSpPr>
            <a:spLocks noGrp="1" noChangeArrowheads="1"/>
          </p:cNvSpPr>
          <p:nvPr>
            <p:ph idx="1"/>
          </p:nvPr>
        </p:nvSpPr>
        <p:spPr>
          <a:xfrm>
            <a:off x="624254" y="1740877"/>
            <a:ext cx="8206236" cy="4436085"/>
          </a:xfrm>
        </p:spPr>
        <p:txBody>
          <a:bodyPr/>
          <a:lstStyle/>
          <a:p>
            <a:r>
              <a:rPr lang="en-US" b="1" dirty="0">
                <a:solidFill>
                  <a:srgbClr val="FF0000"/>
                </a:solidFill>
                <a:latin typeface="Cambria" panose="02040503050406030204" pitchFamily="18" charset="0"/>
              </a:rPr>
              <a:t>Sexual reproduction</a:t>
            </a:r>
            <a:r>
              <a:rPr lang="en-US" sz="2000" b="1" dirty="0">
                <a:latin typeface="Cambria" panose="02040503050406030204" pitchFamily="18" charset="0"/>
                <a:ea typeface="楷体" panose="02010609060101010101" pitchFamily="49" charset="-122"/>
              </a:rPr>
              <a:t>（</a:t>
            </a:r>
            <a:r>
              <a:rPr lang="zh-CN" altLang="en-US" sz="2000" b="1" dirty="0">
                <a:latin typeface="Cambria" panose="02040503050406030204" pitchFamily="18" charset="0"/>
                <a:ea typeface="楷体" panose="02010609060101010101" pitchFamily="49" charset="-122"/>
              </a:rPr>
              <a:t>有性生殖</a:t>
            </a:r>
            <a:r>
              <a:rPr lang="en-US" sz="2000" b="1" dirty="0">
                <a:latin typeface="Cambria" panose="02040503050406030204" pitchFamily="18" charset="0"/>
                <a:ea typeface="楷体" panose="02010609060101010101" pitchFamily="49" charset="-122"/>
              </a:rPr>
              <a:t>）</a:t>
            </a:r>
            <a:r>
              <a:rPr lang="en-US" b="1" dirty="0">
                <a:latin typeface="Cambria" panose="02040503050406030204" pitchFamily="18" charset="0"/>
              </a:rPr>
              <a:t>requires fertilization of an egg by a sperm. </a:t>
            </a:r>
          </a:p>
          <a:p>
            <a:pPr lvl="1"/>
            <a:r>
              <a:rPr lang="en-US" b="1" dirty="0">
                <a:latin typeface="Cambria" panose="02040503050406030204" pitchFamily="18" charset="0"/>
              </a:rPr>
              <a:t>The production of </a:t>
            </a:r>
            <a:r>
              <a:rPr lang="en-US" sz="3200" b="1" dirty="0">
                <a:solidFill>
                  <a:srgbClr val="FF0000"/>
                </a:solidFill>
                <a:latin typeface="Cambria" panose="02040503050406030204" pitchFamily="18" charset="0"/>
              </a:rPr>
              <a:t>gametes</a:t>
            </a:r>
            <a:r>
              <a:rPr lang="en-US" sz="3200" b="1" dirty="0">
                <a:solidFill>
                  <a:srgbClr val="FF0000"/>
                </a:solidFill>
                <a:latin typeface="Cambria" panose="02040503050406030204" pitchFamily="18" charset="0"/>
                <a:ea typeface="楷体" panose="02010609060101010101" pitchFamily="49" charset="-122"/>
              </a:rPr>
              <a:t>（</a:t>
            </a:r>
            <a:r>
              <a:rPr lang="zh-CN" altLang="en-US" sz="3200" b="1" dirty="0">
                <a:solidFill>
                  <a:srgbClr val="FF0000"/>
                </a:solidFill>
                <a:latin typeface="Cambria" panose="02040503050406030204" pitchFamily="18" charset="0"/>
                <a:ea typeface="楷体" panose="02010609060101010101" pitchFamily="49" charset="-122"/>
              </a:rPr>
              <a:t>配子</a:t>
            </a:r>
            <a:r>
              <a:rPr lang="en-US" sz="3200" b="1" dirty="0">
                <a:solidFill>
                  <a:srgbClr val="FF0000"/>
                </a:solidFill>
                <a:latin typeface="Cambria" panose="02040503050406030204" pitchFamily="18" charset="0"/>
                <a:ea typeface="楷体" panose="02010609060101010101" pitchFamily="49" charset="-122"/>
              </a:rPr>
              <a:t>）</a:t>
            </a:r>
            <a:r>
              <a:rPr lang="en-US" sz="3200" b="1" dirty="0">
                <a:solidFill>
                  <a:srgbClr val="FF0000"/>
                </a:solidFill>
                <a:latin typeface="Cambria" panose="02040503050406030204" pitchFamily="18" charset="0"/>
              </a:rPr>
              <a:t>— egg and sperm </a:t>
            </a:r>
            <a:r>
              <a:rPr lang="en-US" b="1" dirty="0">
                <a:latin typeface="Cambria" panose="02040503050406030204" pitchFamily="18" charset="0"/>
              </a:rPr>
              <a:t>— involves a special type of cell division called </a:t>
            </a:r>
            <a:r>
              <a:rPr lang="en-US" sz="2800" b="1" dirty="0">
                <a:solidFill>
                  <a:srgbClr val="FF0000"/>
                </a:solidFill>
                <a:latin typeface="Cambria" panose="02040503050406030204" pitchFamily="18" charset="0"/>
              </a:rPr>
              <a:t>meiosis</a:t>
            </a:r>
            <a:r>
              <a:rPr lang="en-US" sz="2800" b="1" dirty="0">
                <a:solidFill>
                  <a:srgbClr val="FF0000"/>
                </a:solidFill>
                <a:latin typeface="Cambria" panose="02040503050406030204" pitchFamily="18" charset="0"/>
                <a:ea typeface="楷体" panose="02010609060101010101" pitchFamily="49" charset="-122"/>
              </a:rPr>
              <a:t>（</a:t>
            </a:r>
            <a:r>
              <a:rPr lang="zh-CN" altLang="en-US" sz="2800" b="1" dirty="0">
                <a:solidFill>
                  <a:srgbClr val="FF0000"/>
                </a:solidFill>
                <a:latin typeface="Cambria" panose="02040503050406030204" pitchFamily="18" charset="0"/>
                <a:ea typeface="楷体" panose="02010609060101010101" pitchFamily="49" charset="-122"/>
              </a:rPr>
              <a:t>减数分裂</a:t>
            </a:r>
            <a:r>
              <a:rPr lang="en-US" sz="2800" b="1" dirty="0">
                <a:solidFill>
                  <a:srgbClr val="FF0000"/>
                </a:solidFill>
                <a:latin typeface="Cambria" panose="02040503050406030204" pitchFamily="18" charset="0"/>
                <a:ea typeface="楷体" panose="02010609060101010101" pitchFamily="49" charset="-122"/>
              </a:rPr>
              <a:t>）</a:t>
            </a:r>
            <a:r>
              <a:rPr lang="en-US" b="1" dirty="0">
                <a:latin typeface="Cambria" panose="02040503050406030204" pitchFamily="18" charset="0"/>
              </a:rPr>
              <a:t>, which occurs only in reproductive organs.</a:t>
            </a:r>
          </a:p>
        </p:txBody>
      </p:sp>
      <p:sp>
        <p:nvSpPr>
          <p:cNvPr id="2" name="TextBox 1"/>
          <p:cNvSpPr txBox="1"/>
          <p:nvPr/>
        </p:nvSpPr>
        <p:spPr>
          <a:xfrm>
            <a:off x="624254" y="4976633"/>
            <a:ext cx="7799908" cy="1200329"/>
          </a:xfrm>
          <a:prstGeom prst="rect">
            <a:avLst/>
          </a:prstGeom>
          <a:noFill/>
        </p:spPr>
        <p:txBody>
          <a:bodyPr wrap="square" rtlCol="0">
            <a:spAutoFit/>
          </a:bodyPr>
          <a:lstStyle/>
          <a:p>
            <a:r>
              <a:rPr lang="en-US" altLang="zh-CN" dirty="0" err="1">
                <a:solidFill>
                  <a:srgbClr val="FF0000"/>
                </a:solidFill>
              </a:rPr>
              <a:t>gamet</a:t>
            </a:r>
            <a:r>
              <a:rPr lang="en-US" altLang="zh-CN" dirty="0">
                <a:solidFill>
                  <a:srgbClr val="FF0000"/>
                </a:solidFill>
              </a:rPr>
              <a:t> = a wife or husband (gamete: egg or sperm)</a:t>
            </a:r>
          </a:p>
          <a:p>
            <a:r>
              <a:rPr lang="en-US" altLang="zh-CN" dirty="0">
                <a:solidFill>
                  <a:srgbClr val="FF0000"/>
                </a:solidFill>
              </a:rPr>
              <a:t>Mei = less (meiosis: the division of a diploid nucleus into four haploid daughter nuclei)</a:t>
            </a:r>
            <a:endParaRPr lang="zh-CN" altLang="en-US" dirty="0">
              <a:solidFill>
                <a:srgbClr val="FF000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r>
              <a:rPr lang="en-US"/>
              <a:t>How Accidents during Meiosis Can Alter Chromosome Number</a:t>
            </a:r>
            <a:endParaRPr lang="en-US" dirty="0"/>
          </a:p>
        </p:txBody>
      </p:sp>
      <p:sp>
        <p:nvSpPr>
          <p:cNvPr id="248835" name="Rectangle 3"/>
          <p:cNvSpPr>
            <a:spLocks noGrp="1" noChangeArrowheads="1"/>
          </p:cNvSpPr>
          <p:nvPr>
            <p:ph idx="1"/>
          </p:nvPr>
        </p:nvSpPr>
        <p:spPr/>
        <p:txBody>
          <a:bodyPr/>
          <a:lstStyle/>
          <a:p>
            <a:r>
              <a:rPr lang="en-US" b="1" dirty="0"/>
              <a:t>Figure 8.21 </a:t>
            </a:r>
            <a:r>
              <a:rPr lang="en-US" dirty="0"/>
              <a:t>shows what can happen when an abnormal gamete produced by nondisjunction unites with a normal gamete during fertilization. </a:t>
            </a:r>
          </a:p>
          <a:p>
            <a:pPr lvl="1"/>
            <a:r>
              <a:rPr lang="en-US" dirty="0"/>
              <a:t>When a normal sperm fertilizes an egg cell with an extra chromosome, the result is a zygote with a total of 2</a:t>
            </a:r>
            <a:r>
              <a:rPr lang="en-US" i="1" dirty="0"/>
              <a:t>n</a:t>
            </a:r>
            <a:r>
              <a:rPr lang="en-US" dirty="0"/>
              <a:t> + 1 chromosomes.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r>
              <a:rPr lang="en-US"/>
              <a:t>How Accidents during Meiosis Can Alter Chromosome Number</a:t>
            </a:r>
            <a:endParaRPr lang="en-US" dirty="0"/>
          </a:p>
        </p:txBody>
      </p:sp>
      <p:sp>
        <p:nvSpPr>
          <p:cNvPr id="248835" name="Rectangle 3"/>
          <p:cNvSpPr>
            <a:spLocks noGrp="1" noChangeArrowheads="1"/>
          </p:cNvSpPr>
          <p:nvPr>
            <p:ph idx="1"/>
          </p:nvPr>
        </p:nvSpPr>
        <p:spPr/>
        <p:txBody>
          <a:bodyPr/>
          <a:lstStyle/>
          <a:p>
            <a:r>
              <a:rPr lang="en-US" dirty="0"/>
              <a:t>Because mitosis duplicates the chromosomes as they are, the abnormality will be passed to all embryonic cells. </a:t>
            </a:r>
          </a:p>
          <a:p>
            <a:r>
              <a:rPr lang="en-US" dirty="0"/>
              <a:t>If the organism survives, it will have an abnormal karyotype and probably a syndrome of disorders caused by the abnormal number of genes.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353568"/>
            <a:ext cx="8546592" cy="6150864"/>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8.21</a:t>
            </a:r>
          </a:p>
        </p:txBody>
      </p:sp>
      <p:sp>
        <p:nvSpPr>
          <p:cNvPr id="4" name="TextBox 3"/>
          <p:cNvSpPr txBox="1"/>
          <p:nvPr/>
        </p:nvSpPr>
        <p:spPr>
          <a:xfrm>
            <a:off x="337486" y="369892"/>
            <a:ext cx="1885131" cy="923330"/>
          </a:xfrm>
          <a:prstGeom prst="rect">
            <a:avLst/>
          </a:prstGeom>
          <a:noFill/>
        </p:spPr>
        <p:txBody>
          <a:bodyPr wrap="none" lIns="0" tIns="0" rIns="0" bIns="0">
            <a:spAutoFit/>
          </a:bodyPr>
          <a:lstStyle/>
          <a:p>
            <a:pPr eaLnBrk="0" fontAlgn="auto" hangingPunct="0">
              <a:lnSpc>
                <a:spcPts val="2400"/>
              </a:lnSpc>
              <a:spcBef>
                <a:spcPts val="0"/>
              </a:spcBef>
              <a:spcAft>
                <a:spcPts val="0"/>
              </a:spcAft>
              <a:defRPr/>
            </a:pPr>
            <a:r>
              <a:rPr lang="en-US" sz="2185" b="1" dirty="0">
                <a:solidFill>
                  <a:srgbClr val="000000"/>
                </a:solidFill>
                <a:latin typeface="Arial"/>
                <a:ea typeface="ＭＳ Ｐゴシック" charset="0"/>
              </a:rPr>
              <a:t>Abnormal egg</a:t>
            </a:r>
          </a:p>
          <a:p>
            <a:pPr eaLnBrk="0" fontAlgn="auto" hangingPunct="0">
              <a:lnSpc>
                <a:spcPts val="2400"/>
              </a:lnSpc>
              <a:spcBef>
                <a:spcPts val="0"/>
              </a:spcBef>
              <a:spcAft>
                <a:spcPts val="0"/>
              </a:spcAft>
              <a:defRPr/>
            </a:pPr>
            <a:r>
              <a:rPr lang="en-US" sz="2185" b="1" dirty="0">
                <a:solidFill>
                  <a:srgbClr val="000000"/>
                </a:solidFill>
                <a:latin typeface="Arial"/>
                <a:ea typeface="ＭＳ Ｐゴシック" charset="0"/>
              </a:rPr>
              <a:t>cell with extra</a:t>
            </a:r>
          </a:p>
          <a:p>
            <a:pPr eaLnBrk="0" fontAlgn="auto" hangingPunct="0">
              <a:lnSpc>
                <a:spcPts val="2400"/>
              </a:lnSpc>
              <a:spcBef>
                <a:spcPts val="0"/>
              </a:spcBef>
              <a:spcAft>
                <a:spcPts val="0"/>
              </a:spcAft>
              <a:defRPr/>
            </a:pPr>
            <a:r>
              <a:rPr lang="en-US" sz="2185" b="1" dirty="0">
                <a:solidFill>
                  <a:srgbClr val="000000"/>
                </a:solidFill>
                <a:latin typeface="Arial"/>
                <a:ea typeface="ＭＳ Ｐゴシック" charset="0"/>
              </a:rPr>
              <a:t>chromosome</a:t>
            </a:r>
          </a:p>
        </p:txBody>
      </p:sp>
      <p:sp>
        <p:nvSpPr>
          <p:cNvPr id="5" name="TextBox 4"/>
          <p:cNvSpPr txBox="1"/>
          <p:nvPr/>
        </p:nvSpPr>
        <p:spPr>
          <a:xfrm>
            <a:off x="3220385" y="3461552"/>
            <a:ext cx="647613" cy="336246"/>
          </a:xfrm>
          <a:prstGeom prst="rect">
            <a:avLst/>
          </a:prstGeom>
          <a:noFill/>
        </p:spPr>
        <p:txBody>
          <a:bodyPr wrap="none" lIns="0" tIns="0" rIns="0" bIns="0">
            <a:spAutoFit/>
          </a:bodyPr>
          <a:lstStyle/>
          <a:p>
            <a:pPr eaLnBrk="0" fontAlgn="auto" hangingPunct="0">
              <a:spcBef>
                <a:spcPts val="0"/>
              </a:spcBef>
              <a:spcAft>
                <a:spcPts val="0"/>
              </a:spcAft>
              <a:defRPr/>
            </a:pPr>
            <a:r>
              <a:rPr lang="en-US" sz="2185" b="1" i="1" dirty="0">
                <a:solidFill>
                  <a:srgbClr val="000000"/>
                </a:solidFill>
                <a:latin typeface="Arial"/>
                <a:ea typeface="ＭＳ Ｐゴシック" charset="0"/>
              </a:rPr>
              <a:t>n</a:t>
            </a:r>
            <a:r>
              <a:rPr lang="en-US" sz="2185" b="1" dirty="0">
                <a:solidFill>
                  <a:srgbClr val="000000"/>
                </a:solidFill>
                <a:latin typeface="Arial"/>
                <a:ea typeface="ＭＳ Ｐゴシック" charset="0"/>
              </a:rPr>
              <a:t> </a:t>
            </a:r>
            <a:r>
              <a:rPr lang="en-US" sz="2185" b="1" dirty="0">
                <a:solidFill>
                  <a:srgbClr val="000000"/>
                </a:solidFill>
                <a:latin typeface="Symbol"/>
                <a:ea typeface="ＭＳ Ｐゴシック" charset="0"/>
              </a:rPr>
              <a:t>+</a:t>
            </a:r>
            <a:r>
              <a:rPr lang="en-US" sz="2185" b="1" dirty="0">
                <a:solidFill>
                  <a:srgbClr val="000000"/>
                </a:solidFill>
                <a:latin typeface="Arial"/>
                <a:ea typeface="ＭＳ Ｐゴシック" charset="0"/>
              </a:rPr>
              <a:t> 1</a:t>
            </a:r>
          </a:p>
        </p:txBody>
      </p:sp>
      <p:sp>
        <p:nvSpPr>
          <p:cNvPr id="6" name="TextBox 5"/>
          <p:cNvSpPr txBox="1"/>
          <p:nvPr/>
        </p:nvSpPr>
        <p:spPr>
          <a:xfrm>
            <a:off x="928829" y="4536286"/>
            <a:ext cx="1386598" cy="615553"/>
          </a:xfrm>
          <a:prstGeom prst="rect">
            <a:avLst/>
          </a:prstGeom>
          <a:noFill/>
        </p:spPr>
        <p:txBody>
          <a:bodyPr wrap="none" lIns="0" tIns="0" rIns="0" bIns="0">
            <a:spAutoFit/>
          </a:bodyPr>
          <a:lstStyle/>
          <a:p>
            <a:pPr eaLnBrk="0" fontAlgn="auto" hangingPunct="0">
              <a:lnSpc>
                <a:spcPts val="2400"/>
              </a:lnSpc>
              <a:spcBef>
                <a:spcPts val="0"/>
              </a:spcBef>
              <a:spcAft>
                <a:spcPts val="0"/>
              </a:spcAft>
              <a:defRPr/>
            </a:pPr>
            <a:r>
              <a:rPr lang="en-US" sz="2185" b="1" dirty="0">
                <a:solidFill>
                  <a:srgbClr val="000000"/>
                </a:solidFill>
                <a:latin typeface="Arial"/>
                <a:ea typeface="ＭＳ Ｐゴシック" charset="0"/>
              </a:rPr>
              <a:t>Normal</a:t>
            </a:r>
          </a:p>
          <a:p>
            <a:pPr eaLnBrk="0" fontAlgn="auto" hangingPunct="0">
              <a:lnSpc>
                <a:spcPts val="2400"/>
              </a:lnSpc>
              <a:spcBef>
                <a:spcPts val="0"/>
              </a:spcBef>
              <a:spcAft>
                <a:spcPts val="0"/>
              </a:spcAft>
              <a:defRPr/>
            </a:pPr>
            <a:r>
              <a:rPr lang="en-US" sz="2185" b="1" dirty="0">
                <a:solidFill>
                  <a:srgbClr val="000000"/>
                </a:solidFill>
                <a:latin typeface="Arial"/>
                <a:ea typeface="ＭＳ Ｐゴシック" charset="0"/>
              </a:rPr>
              <a:t>sperm cell</a:t>
            </a:r>
          </a:p>
        </p:txBody>
      </p:sp>
      <p:sp>
        <p:nvSpPr>
          <p:cNvPr id="7" name="TextBox 6"/>
          <p:cNvSpPr txBox="1"/>
          <p:nvPr/>
        </p:nvSpPr>
        <p:spPr>
          <a:xfrm>
            <a:off x="5935804" y="5495136"/>
            <a:ext cx="2912657" cy="923330"/>
          </a:xfrm>
          <a:prstGeom prst="rect">
            <a:avLst/>
          </a:prstGeom>
          <a:noFill/>
        </p:spPr>
        <p:txBody>
          <a:bodyPr wrap="none" lIns="0" tIns="0" rIns="0" bIns="0">
            <a:spAutoFit/>
          </a:bodyPr>
          <a:lstStyle/>
          <a:p>
            <a:pPr eaLnBrk="0" fontAlgn="auto" hangingPunct="0">
              <a:lnSpc>
                <a:spcPts val="2400"/>
              </a:lnSpc>
              <a:spcBef>
                <a:spcPts val="0"/>
              </a:spcBef>
              <a:spcAft>
                <a:spcPts val="0"/>
              </a:spcAft>
              <a:defRPr/>
            </a:pPr>
            <a:r>
              <a:rPr lang="en-US" sz="2185" b="1" dirty="0">
                <a:solidFill>
                  <a:srgbClr val="000000"/>
                </a:solidFill>
                <a:latin typeface="Arial"/>
                <a:ea typeface="ＭＳ Ｐゴシック" charset="0"/>
              </a:rPr>
              <a:t>Abnormal zygote with</a:t>
            </a:r>
          </a:p>
          <a:p>
            <a:pPr eaLnBrk="0" fontAlgn="auto" hangingPunct="0">
              <a:lnSpc>
                <a:spcPts val="2400"/>
              </a:lnSpc>
              <a:spcBef>
                <a:spcPts val="0"/>
              </a:spcBef>
              <a:spcAft>
                <a:spcPts val="0"/>
              </a:spcAft>
              <a:defRPr/>
            </a:pPr>
            <a:r>
              <a:rPr lang="en-US" sz="2185" b="1" dirty="0">
                <a:solidFill>
                  <a:srgbClr val="000000"/>
                </a:solidFill>
                <a:latin typeface="Arial"/>
                <a:ea typeface="ＭＳ Ｐゴシック" charset="0"/>
              </a:rPr>
              <a:t>extra chromosome</a:t>
            </a:r>
          </a:p>
          <a:p>
            <a:pPr eaLnBrk="0" fontAlgn="auto" hangingPunct="0">
              <a:lnSpc>
                <a:spcPts val="2400"/>
              </a:lnSpc>
              <a:spcBef>
                <a:spcPts val="0"/>
              </a:spcBef>
              <a:spcAft>
                <a:spcPts val="0"/>
              </a:spcAft>
              <a:defRPr/>
            </a:pPr>
            <a:r>
              <a:rPr lang="en-US" sz="2185" b="1" dirty="0">
                <a:solidFill>
                  <a:srgbClr val="000000"/>
                </a:solidFill>
                <a:latin typeface="Arial"/>
                <a:ea typeface="ＭＳ Ｐゴシック" charset="0"/>
              </a:rPr>
              <a:t>2</a:t>
            </a:r>
            <a:r>
              <a:rPr lang="en-US" sz="2185" b="1" i="1" dirty="0">
                <a:solidFill>
                  <a:srgbClr val="000000"/>
                </a:solidFill>
                <a:latin typeface="Arial"/>
                <a:ea typeface="ＭＳ Ｐゴシック" charset="0"/>
              </a:rPr>
              <a:t>n</a:t>
            </a:r>
            <a:r>
              <a:rPr lang="en-US" sz="2185" b="1" dirty="0">
                <a:solidFill>
                  <a:srgbClr val="000000"/>
                </a:solidFill>
                <a:latin typeface="Arial"/>
                <a:ea typeface="ＭＳ Ｐゴシック" charset="0"/>
              </a:rPr>
              <a:t> </a:t>
            </a:r>
            <a:r>
              <a:rPr lang="en-US" sz="2185" b="1" dirty="0">
                <a:solidFill>
                  <a:srgbClr val="000000"/>
                </a:solidFill>
                <a:latin typeface="Symbol"/>
                <a:ea typeface="ＭＳ Ｐゴシック" charset="0"/>
              </a:rPr>
              <a:t>+</a:t>
            </a:r>
            <a:r>
              <a:rPr lang="en-US" sz="2185" b="1" dirty="0">
                <a:solidFill>
                  <a:srgbClr val="000000"/>
                </a:solidFill>
                <a:latin typeface="Arial"/>
                <a:ea typeface="ＭＳ Ｐゴシック" charset="0"/>
              </a:rPr>
              <a:t> 1</a:t>
            </a:r>
          </a:p>
        </p:txBody>
      </p:sp>
      <p:sp>
        <p:nvSpPr>
          <p:cNvPr id="8" name="TextBox 7"/>
          <p:cNvSpPr txBox="1"/>
          <p:nvPr/>
        </p:nvSpPr>
        <p:spPr>
          <a:xfrm>
            <a:off x="2677460" y="6122995"/>
            <a:ext cx="1370568" cy="336246"/>
          </a:xfrm>
          <a:prstGeom prst="rect">
            <a:avLst/>
          </a:prstGeom>
          <a:noFill/>
        </p:spPr>
        <p:txBody>
          <a:bodyPr wrap="none" lIns="0" tIns="0" rIns="0" bIns="0">
            <a:spAutoFit/>
          </a:bodyPr>
          <a:lstStyle/>
          <a:p>
            <a:pPr eaLnBrk="0" fontAlgn="auto" hangingPunct="0">
              <a:spcBef>
                <a:spcPts val="0"/>
              </a:spcBef>
              <a:spcAft>
                <a:spcPts val="0"/>
              </a:spcAft>
              <a:defRPr/>
            </a:pPr>
            <a:r>
              <a:rPr lang="en-US" sz="2185" b="1" i="1" dirty="0">
                <a:solidFill>
                  <a:srgbClr val="000000"/>
                </a:solidFill>
                <a:latin typeface="Arial"/>
                <a:ea typeface="ＭＳ Ｐゴシック" charset="0"/>
              </a:rPr>
              <a:t>n</a:t>
            </a:r>
            <a:r>
              <a:rPr lang="en-US" sz="2185" b="1" dirty="0">
                <a:solidFill>
                  <a:srgbClr val="000000"/>
                </a:solidFill>
                <a:latin typeface="Arial"/>
                <a:ea typeface="ＭＳ Ｐゴシック" charset="0"/>
              </a:rPr>
              <a:t> (normal)</a:t>
            </a:r>
          </a:p>
        </p:txBody>
      </p:sp>
    </p:spTree>
    <p:extLst>
      <p:ext uri="{BB962C8B-B14F-4D97-AF65-F5344CB8AC3E}">
        <p14:creationId xmlns:p14="http://schemas.microsoft.com/office/powerpoint/2010/main" val="128325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t>Down Syndrome: An Extra Chromosome 21</a:t>
            </a:r>
            <a:endParaRPr lang="en-US" dirty="0"/>
          </a:p>
        </p:txBody>
      </p:sp>
      <p:sp>
        <p:nvSpPr>
          <p:cNvPr id="261123" name="Rectangle 3"/>
          <p:cNvSpPr>
            <a:spLocks noGrp="1" noChangeArrowheads="1"/>
          </p:cNvSpPr>
          <p:nvPr>
            <p:ph idx="1"/>
          </p:nvPr>
        </p:nvSpPr>
        <p:spPr/>
        <p:txBody>
          <a:bodyPr/>
          <a:lstStyle/>
          <a:p>
            <a:r>
              <a:rPr lang="en-US" dirty="0"/>
              <a:t>In a condition called </a:t>
            </a:r>
            <a:r>
              <a:rPr lang="en-US" b="1" dirty="0"/>
              <a:t>trisomy 21</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21-</a:t>
            </a:r>
            <a:r>
              <a:rPr lang="zh-CN" altLang="en-US" sz="2000" b="1" dirty="0">
                <a:latin typeface="楷体" panose="02010609060101010101" pitchFamily="49" charset="-122"/>
                <a:ea typeface="楷体" panose="02010609060101010101" pitchFamily="49" charset="-122"/>
              </a:rPr>
              <a:t>三体综合征）</a:t>
            </a:r>
            <a:r>
              <a:rPr lang="en-US" dirty="0"/>
              <a:t>, there are three number 21 chromosomes, making 47 chromosomes in total.</a:t>
            </a:r>
          </a:p>
          <a:p>
            <a:r>
              <a:rPr lang="en-US" dirty="0"/>
              <a:t>A person with trisomy 21 has a condition called </a:t>
            </a:r>
            <a:r>
              <a:rPr lang="en-US" b="1" dirty="0"/>
              <a:t>Down syndrome</a:t>
            </a:r>
            <a:r>
              <a:rPr lang="zh-CN" altLang="en-US" sz="2000" b="1" dirty="0">
                <a:latin typeface="楷体" panose="02010609060101010101" pitchFamily="49" charset="-122"/>
                <a:ea typeface="楷体" panose="02010609060101010101" pitchFamily="49" charset="-122"/>
              </a:rPr>
              <a:t>（唐氏症）</a:t>
            </a:r>
            <a:r>
              <a:rPr lang="en-US" dirty="0"/>
              <a:t>, which</a:t>
            </a:r>
          </a:p>
          <a:p>
            <a:pPr lvl="1"/>
            <a:r>
              <a:rPr lang="en-US" dirty="0"/>
              <a:t>affects about 1 out of every 700 children,</a:t>
            </a:r>
          </a:p>
          <a:p>
            <a:pPr lvl="1"/>
            <a:r>
              <a:rPr lang="en-US" dirty="0"/>
              <a:t>is the most common chromosome number abnormality, and </a:t>
            </a:r>
          </a:p>
          <a:p>
            <a:pPr lvl="1"/>
            <a:r>
              <a:rPr lang="en-US" dirty="0"/>
              <a:t>is the most common serious birth defect in the United States.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130808"/>
            <a:ext cx="8546592" cy="4596384"/>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8.11</a:t>
            </a:r>
          </a:p>
        </p:txBody>
      </p:sp>
      <p:sp>
        <p:nvSpPr>
          <p:cNvPr id="2" name="TextBox 1"/>
          <p:cNvSpPr txBox="1"/>
          <p:nvPr/>
        </p:nvSpPr>
        <p:spPr>
          <a:xfrm>
            <a:off x="444500" y="1159383"/>
            <a:ext cx="2416046" cy="646331"/>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Pair of homologous </a:t>
            </a:r>
          </a:p>
          <a:p>
            <a:pPr algn="ctr" eaLnBrk="0" hangingPunct="0">
              <a:lnSpc>
                <a:spcPts val="2000"/>
              </a:lnSpc>
            </a:pPr>
            <a:r>
              <a:rPr lang="en-US" sz="1800" b="1" dirty="0">
                <a:solidFill>
                  <a:srgbClr val="000000"/>
                </a:solidFill>
                <a:latin typeface="Arial" pitchFamily="34" charset="0"/>
                <a:ea typeface="ＭＳ Ｐゴシック" charset="0"/>
                <a:cs typeface="Arial" pitchFamily="34" charset="0"/>
              </a:rPr>
              <a:t>chromosomes</a:t>
            </a:r>
          </a:p>
        </p:txBody>
      </p:sp>
      <p:grpSp>
        <p:nvGrpSpPr>
          <p:cNvPr id="7" name="Group 6"/>
          <p:cNvGrpSpPr/>
          <p:nvPr/>
        </p:nvGrpSpPr>
        <p:grpSpPr>
          <a:xfrm>
            <a:off x="1076325" y="1730375"/>
            <a:ext cx="1149350" cy="384175"/>
            <a:chOff x="1076325" y="1730375"/>
            <a:chExt cx="1149350" cy="384175"/>
          </a:xfrm>
        </p:grpSpPr>
        <p:sp>
          <p:nvSpPr>
            <p:cNvPr id="5" name="Freeform 4"/>
            <p:cNvSpPr/>
            <p:nvPr/>
          </p:nvSpPr>
          <p:spPr bwMode="auto">
            <a:xfrm>
              <a:off x="1076325" y="1911350"/>
              <a:ext cx="1149350" cy="203200"/>
            </a:xfrm>
            <a:custGeom>
              <a:avLst/>
              <a:gdLst>
                <a:gd name="connsiteX0" fmla="*/ 0 w 1149350"/>
                <a:gd name="connsiteY0" fmla="*/ 203200 h 203200"/>
                <a:gd name="connsiteX1" fmla="*/ 0 w 1149350"/>
                <a:gd name="connsiteY1" fmla="*/ 0 h 203200"/>
                <a:gd name="connsiteX2" fmla="*/ 1149350 w 1149350"/>
                <a:gd name="connsiteY2" fmla="*/ 0 h 203200"/>
                <a:gd name="connsiteX3" fmla="*/ 1149350 w 1149350"/>
                <a:gd name="connsiteY3" fmla="*/ 203200 h 203200"/>
              </a:gdLst>
              <a:ahLst/>
              <a:cxnLst>
                <a:cxn ang="0">
                  <a:pos x="connsiteX0" y="connsiteY0"/>
                </a:cxn>
                <a:cxn ang="0">
                  <a:pos x="connsiteX1" y="connsiteY1"/>
                </a:cxn>
                <a:cxn ang="0">
                  <a:pos x="connsiteX2" y="connsiteY2"/>
                </a:cxn>
                <a:cxn ang="0">
                  <a:pos x="connsiteX3" y="connsiteY3"/>
                </a:cxn>
              </a:cxnLst>
              <a:rect l="l" t="t" r="r" b="b"/>
              <a:pathLst>
                <a:path w="1149350" h="203200">
                  <a:moveTo>
                    <a:pt x="0" y="203200"/>
                  </a:moveTo>
                  <a:lnTo>
                    <a:pt x="0" y="0"/>
                  </a:lnTo>
                  <a:lnTo>
                    <a:pt x="1149350" y="0"/>
                  </a:lnTo>
                  <a:lnTo>
                    <a:pt x="1149350" y="203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6" name="Freeform 5"/>
            <p:cNvSpPr/>
            <p:nvPr/>
          </p:nvSpPr>
          <p:spPr bwMode="auto">
            <a:xfrm>
              <a:off x="1647825" y="1730375"/>
              <a:ext cx="0" cy="180975"/>
            </a:xfrm>
            <a:custGeom>
              <a:avLst/>
              <a:gdLst>
                <a:gd name="connsiteX0" fmla="*/ 0 w 0"/>
                <a:gd name="connsiteY0" fmla="*/ 0 h 180975"/>
                <a:gd name="connsiteX1" fmla="*/ 0 w 0"/>
                <a:gd name="connsiteY1" fmla="*/ 180975 h 180975"/>
              </a:gdLst>
              <a:ahLst/>
              <a:cxnLst>
                <a:cxn ang="0">
                  <a:pos x="connsiteX0" y="connsiteY0"/>
                </a:cxn>
                <a:cxn ang="0">
                  <a:pos x="connsiteX1" y="connsiteY1"/>
                </a:cxn>
              </a:cxnLst>
              <a:rect l="l" t="t" r="r" b="b"/>
              <a:pathLst>
                <a:path h="180975">
                  <a:moveTo>
                    <a:pt x="0" y="0"/>
                  </a:moveTo>
                  <a:lnTo>
                    <a:pt x="0" y="1809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sp>
        <p:nvSpPr>
          <p:cNvPr id="9" name="TextBox 8"/>
          <p:cNvSpPr txBox="1"/>
          <p:nvPr/>
        </p:nvSpPr>
        <p:spPr>
          <a:xfrm>
            <a:off x="377825" y="4336591"/>
            <a:ext cx="1633781" cy="882293"/>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One</a:t>
            </a:r>
          </a:p>
          <a:p>
            <a:pPr algn="ctr" eaLnBrk="0" hangingPunct="0">
              <a:lnSpc>
                <a:spcPts val="2000"/>
              </a:lnSpc>
            </a:pPr>
            <a:r>
              <a:rPr lang="en-US" sz="1800" b="1" dirty="0">
                <a:solidFill>
                  <a:srgbClr val="000000"/>
                </a:solidFill>
                <a:latin typeface="Arial" pitchFamily="34" charset="0"/>
                <a:ea typeface="ＭＳ Ｐゴシック" charset="0"/>
                <a:cs typeface="Arial" pitchFamily="34" charset="0"/>
              </a:rPr>
              <a:t>duplicated</a:t>
            </a:r>
          </a:p>
          <a:p>
            <a:pPr algn="ctr" eaLnBrk="0" hangingPunct="0">
              <a:lnSpc>
                <a:spcPts val="2000"/>
              </a:lnSpc>
            </a:pPr>
            <a:r>
              <a:rPr lang="en-US" sz="1800" b="1" dirty="0">
                <a:solidFill>
                  <a:srgbClr val="000000"/>
                </a:solidFill>
                <a:latin typeface="Arial" pitchFamily="34" charset="0"/>
                <a:ea typeface="ＭＳ Ｐゴシック" charset="0"/>
                <a:cs typeface="Arial" pitchFamily="34" charset="0"/>
              </a:rPr>
              <a:t>chromosome</a:t>
            </a:r>
          </a:p>
        </p:txBody>
      </p:sp>
      <p:sp>
        <p:nvSpPr>
          <p:cNvPr id="10" name="TextBox 9"/>
          <p:cNvSpPr txBox="1"/>
          <p:nvPr/>
        </p:nvSpPr>
        <p:spPr>
          <a:xfrm>
            <a:off x="1902818" y="4071081"/>
            <a:ext cx="1428596" cy="646331"/>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Sister</a:t>
            </a:r>
          </a:p>
          <a:p>
            <a:pPr algn="ctr" eaLnBrk="0" hangingPunct="0"/>
            <a:r>
              <a:rPr lang="en-US" sz="1800" b="1" dirty="0">
                <a:solidFill>
                  <a:srgbClr val="000000"/>
                </a:solidFill>
                <a:latin typeface="Arial" pitchFamily="34" charset="0"/>
                <a:ea typeface="ＭＳ Ｐゴシック" charset="0"/>
                <a:cs typeface="Arial" pitchFamily="34" charset="0"/>
              </a:rPr>
              <a:t>chromatids</a:t>
            </a:r>
          </a:p>
        </p:txBody>
      </p:sp>
      <p:sp>
        <p:nvSpPr>
          <p:cNvPr id="11" name="TextBox 10"/>
          <p:cNvSpPr txBox="1"/>
          <p:nvPr/>
        </p:nvSpPr>
        <p:spPr>
          <a:xfrm>
            <a:off x="1869808" y="2994279"/>
            <a:ext cx="1479892" cy="369332"/>
          </a:xfrm>
          <a:prstGeom prst="rect">
            <a:avLst/>
          </a:prstGeom>
          <a:noFill/>
        </p:spPr>
        <p:txBody>
          <a:bodyPr wrap="none" rtlCol="0">
            <a:spAutoFit/>
          </a:bodyPr>
          <a:lstStyle/>
          <a:p>
            <a:pPr algn="ctr" eaLnBrk="0" hangingPunct="0"/>
            <a:r>
              <a:rPr lang="en-US" sz="1800" b="1" dirty="0">
                <a:solidFill>
                  <a:srgbClr val="000000"/>
                </a:solidFill>
                <a:latin typeface="Arial" pitchFamily="34" charset="0"/>
                <a:ea typeface="ＭＳ Ｐゴシック" charset="0"/>
                <a:cs typeface="Arial" pitchFamily="34" charset="0"/>
              </a:rPr>
              <a:t>Centromere</a:t>
            </a:r>
          </a:p>
        </p:txBody>
      </p:sp>
      <p:sp>
        <p:nvSpPr>
          <p:cNvPr id="8" name="Freeform 7"/>
          <p:cNvSpPr/>
          <p:nvPr/>
        </p:nvSpPr>
        <p:spPr bwMode="auto">
          <a:xfrm>
            <a:off x="1012825" y="4022725"/>
            <a:ext cx="333375" cy="206375"/>
          </a:xfrm>
          <a:custGeom>
            <a:avLst/>
            <a:gdLst>
              <a:gd name="connsiteX0" fmla="*/ 0 w 333375"/>
              <a:gd name="connsiteY0" fmla="*/ 0 h 206375"/>
              <a:gd name="connsiteX1" fmla="*/ 0 w 333375"/>
              <a:gd name="connsiteY1" fmla="*/ 206375 h 206375"/>
              <a:gd name="connsiteX2" fmla="*/ 333375 w 333375"/>
              <a:gd name="connsiteY2" fmla="*/ 206375 h 206375"/>
              <a:gd name="connsiteX3" fmla="*/ 333375 w 333375"/>
              <a:gd name="connsiteY3" fmla="*/ 3175 h 206375"/>
            </a:gdLst>
            <a:ahLst/>
            <a:cxnLst>
              <a:cxn ang="0">
                <a:pos x="connsiteX0" y="connsiteY0"/>
              </a:cxn>
              <a:cxn ang="0">
                <a:pos x="connsiteX1" y="connsiteY1"/>
              </a:cxn>
              <a:cxn ang="0">
                <a:pos x="connsiteX2" y="connsiteY2"/>
              </a:cxn>
              <a:cxn ang="0">
                <a:pos x="connsiteX3" y="connsiteY3"/>
              </a:cxn>
            </a:cxnLst>
            <a:rect l="l" t="t" r="r" b="b"/>
            <a:pathLst>
              <a:path w="333375" h="206375">
                <a:moveTo>
                  <a:pt x="0" y="0"/>
                </a:moveTo>
                <a:lnTo>
                  <a:pt x="0" y="206375"/>
                </a:lnTo>
                <a:lnTo>
                  <a:pt x="333375" y="206375"/>
                </a:lnTo>
                <a:lnTo>
                  <a:pt x="333375" y="317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2" name="Freeform 11"/>
          <p:cNvSpPr/>
          <p:nvPr/>
        </p:nvSpPr>
        <p:spPr bwMode="auto">
          <a:xfrm>
            <a:off x="1184275" y="4225925"/>
            <a:ext cx="0" cy="187325"/>
          </a:xfrm>
          <a:custGeom>
            <a:avLst/>
            <a:gdLst>
              <a:gd name="connsiteX0" fmla="*/ 0 w 0"/>
              <a:gd name="connsiteY0" fmla="*/ 0 h 187325"/>
              <a:gd name="connsiteX1" fmla="*/ 0 w 0"/>
              <a:gd name="connsiteY1" fmla="*/ 187325 h 187325"/>
            </a:gdLst>
            <a:ahLst/>
            <a:cxnLst>
              <a:cxn ang="0">
                <a:pos x="connsiteX0" y="connsiteY0"/>
              </a:cxn>
              <a:cxn ang="0">
                <a:pos x="connsiteX1" y="connsiteY1"/>
              </a:cxn>
            </a:cxnLst>
            <a:rect l="l" t="t" r="r" b="b"/>
            <a:pathLst>
              <a:path h="187325">
                <a:moveTo>
                  <a:pt x="0" y="0"/>
                </a:moveTo>
                <a:lnTo>
                  <a:pt x="0" y="187325"/>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3" name="Freeform 12"/>
          <p:cNvSpPr/>
          <p:nvPr/>
        </p:nvSpPr>
        <p:spPr bwMode="auto">
          <a:xfrm>
            <a:off x="1844676" y="4022724"/>
            <a:ext cx="260350" cy="396875"/>
          </a:xfrm>
          <a:custGeom>
            <a:avLst/>
            <a:gdLst>
              <a:gd name="connsiteX0" fmla="*/ 79375 w 269875"/>
              <a:gd name="connsiteY0" fmla="*/ 0 h 419100"/>
              <a:gd name="connsiteX1" fmla="*/ 269875 w 269875"/>
              <a:gd name="connsiteY1" fmla="*/ 419100 h 419100"/>
              <a:gd name="connsiteX2" fmla="*/ 0 w 269875"/>
              <a:gd name="connsiteY2" fmla="*/ 76200 h 419100"/>
            </a:gdLst>
            <a:ahLst/>
            <a:cxnLst>
              <a:cxn ang="0">
                <a:pos x="connsiteX0" y="connsiteY0"/>
              </a:cxn>
              <a:cxn ang="0">
                <a:pos x="connsiteX1" y="connsiteY1"/>
              </a:cxn>
              <a:cxn ang="0">
                <a:pos x="connsiteX2" y="connsiteY2"/>
              </a:cxn>
            </a:cxnLst>
            <a:rect l="l" t="t" r="r" b="b"/>
            <a:pathLst>
              <a:path w="269875" h="419100">
                <a:moveTo>
                  <a:pt x="79375" y="0"/>
                </a:moveTo>
                <a:lnTo>
                  <a:pt x="269875" y="419100"/>
                </a:lnTo>
                <a:lnTo>
                  <a:pt x="0" y="76200"/>
                </a:lnTo>
              </a:path>
            </a:pathLst>
          </a:custGeom>
          <a:noFill/>
          <a:ln w="12700" cap="flat" cmpd="sng" algn="ctr">
            <a:solidFill>
              <a:schemeClr val="tx1"/>
            </a:solidFill>
            <a:prstDash val="solid"/>
            <a:bevel/>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4" name="Freeform 13"/>
          <p:cNvSpPr/>
          <p:nvPr/>
        </p:nvSpPr>
        <p:spPr bwMode="auto">
          <a:xfrm>
            <a:off x="1727201" y="2965451"/>
            <a:ext cx="198438" cy="190754"/>
          </a:xfrm>
          <a:custGeom>
            <a:avLst/>
            <a:gdLst>
              <a:gd name="connsiteX0" fmla="*/ 0 w 161925"/>
              <a:gd name="connsiteY0" fmla="*/ 0 h 161925"/>
              <a:gd name="connsiteX1" fmla="*/ 161925 w 161925"/>
              <a:gd name="connsiteY1" fmla="*/ 161925 h 161925"/>
            </a:gdLst>
            <a:ahLst/>
            <a:cxnLst>
              <a:cxn ang="0">
                <a:pos x="connsiteX0" y="connsiteY0"/>
              </a:cxn>
              <a:cxn ang="0">
                <a:pos x="connsiteX1" y="connsiteY1"/>
              </a:cxn>
            </a:cxnLst>
            <a:rect l="l" t="t" r="r" b="b"/>
            <a:pathLst>
              <a:path w="161925" h="161925">
                <a:moveTo>
                  <a:pt x="0" y="0"/>
                </a:moveTo>
                <a:lnTo>
                  <a:pt x="161925" y="161925"/>
                </a:lnTo>
              </a:path>
            </a:pathLst>
          </a:custGeom>
          <a:noFill/>
          <a:ln w="12700" cap="flat" cmpd="sng" algn="ctr">
            <a:solidFill>
              <a:schemeClr val="tx1"/>
            </a:solidFill>
            <a:prstDash val="solid"/>
            <a:miter lim="800000"/>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15" name="TextBox 14"/>
          <p:cNvSpPr txBox="1"/>
          <p:nvPr/>
        </p:nvSpPr>
        <p:spPr>
          <a:xfrm rot="16200000">
            <a:off x="8519146" y="1169720"/>
            <a:ext cx="442750" cy="307777"/>
          </a:xfrm>
          <a:prstGeom prst="rect">
            <a:avLst/>
          </a:prstGeom>
          <a:noFill/>
        </p:spPr>
        <p:txBody>
          <a:bodyPr wrap="none" rtlCol="0">
            <a:spAutoFit/>
          </a:bodyPr>
          <a:lstStyle/>
          <a:p>
            <a:pPr eaLnBrk="0" hangingPunct="0"/>
            <a:r>
              <a:rPr lang="en-US" sz="1400" b="1" dirty="0">
                <a:solidFill>
                  <a:srgbClr val="000000"/>
                </a:solidFill>
                <a:latin typeface="Arial" pitchFamily="34" charset="0"/>
                <a:ea typeface="ＭＳ Ｐゴシック" charset="0"/>
                <a:cs typeface="Arial" pitchFamily="34" charset="0"/>
              </a:rPr>
              <a:t>LM</a:t>
            </a:r>
          </a:p>
        </p:txBody>
      </p:sp>
    </p:spTree>
    <p:extLst>
      <p:ext uri="{BB962C8B-B14F-4D97-AF65-F5344CB8AC3E}">
        <p14:creationId xmlns:p14="http://schemas.microsoft.com/office/powerpoint/2010/main" val="31897376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152144"/>
            <a:ext cx="8546592" cy="4553712"/>
          </a:xfrm>
          <a:prstGeom prst="rect">
            <a:avLst/>
          </a:prstGeom>
        </p:spPr>
      </p:pic>
      <p:sp>
        <p:nvSpPr>
          <p:cNvPr id="9217" name="Rectangle 3"/>
          <p:cNvSpPr>
            <a:spLocks noGrp="1" noChangeArrowheads="1"/>
          </p:cNvSpPr>
          <p:nvPr>
            <p:ph type="ctrTitle"/>
          </p:nvPr>
        </p:nvSpPr>
        <p:spPr bwMode="auto">
          <a:xfrm>
            <a:off x="20638" y="0"/>
            <a:ext cx="5648325"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sz="1200" dirty="0">
                <a:latin typeface="Arial" charset="0"/>
              </a:rPr>
              <a:t>Figure 8.22</a:t>
            </a:r>
          </a:p>
        </p:txBody>
      </p:sp>
      <p:sp>
        <p:nvSpPr>
          <p:cNvPr id="4" name="TextBox 3"/>
          <p:cNvSpPr txBox="1"/>
          <p:nvPr/>
        </p:nvSpPr>
        <p:spPr>
          <a:xfrm>
            <a:off x="300030" y="1303561"/>
            <a:ext cx="215444" cy="258084"/>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400" b="1" dirty="0">
                <a:solidFill>
                  <a:srgbClr val="000000"/>
                </a:solidFill>
                <a:latin typeface="Arial"/>
                <a:ea typeface="ＭＳ Ｐゴシック" charset="0"/>
              </a:rPr>
              <a:t>LM</a:t>
            </a:r>
          </a:p>
        </p:txBody>
      </p:sp>
      <p:sp>
        <p:nvSpPr>
          <p:cNvPr id="5" name="TextBox 3"/>
          <p:cNvSpPr txBox="1">
            <a:spLocks noChangeArrowheads="1"/>
          </p:cNvSpPr>
          <p:nvPr/>
        </p:nvSpPr>
        <p:spPr bwMode="auto">
          <a:xfrm>
            <a:off x="2970532" y="5372591"/>
            <a:ext cx="12055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800" b="1" dirty="0">
                <a:solidFill>
                  <a:srgbClr val="000000"/>
                </a:solidFill>
                <a:latin typeface="Arial"/>
                <a:ea typeface="ＭＳ Ｐゴシック" charset="0"/>
              </a:rPr>
              <a:t>Trisomy 21</a:t>
            </a:r>
          </a:p>
        </p:txBody>
      </p:sp>
      <p:grpSp>
        <p:nvGrpSpPr>
          <p:cNvPr id="8" name="Group 7"/>
          <p:cNvGrpSpPr/>
          <p:nvPr/>
        </p:nvGrpSpPr>
        <p:grpSpPr>
          <a:xfrm>
            <a:off x="2463800" y="5194300"/>
            <a:ext cx="482600" cy="336550"/>
            <a:chOff x="2463800" y="5194300"/>
            <a:chExt cx="482600" cy="336550"/>
          </a:xfrm>
        </p:grpSpPr>
        <p:sp>
          <p:nvSpPr>
            <p:cNvPr id="2" name="Freeform 1"/>
            <p:cNvSpPr/>
            <p:nvPr/>
          </p:nvSpPr>
          <p:spPr bwMode="auto">
            <a:xfrm>
              <a:off x="2470150" y="5200650"/>
              <a:ext cx="476250" cy="330200"/>
            </a:xfrm>
            <a:custGeom>
              <a:avLst/>
              <a:gdLst>
                <a:gd name="connsiteX0" fmla="*/ 0 w 476250"/>
                <a:gd name="connsiteY0" fmla="*/ 0 h 330200"/>
                <a:gd name="connsiteX1" fmla="*/ 476250 w 476250"/>
                <a:gd name="connsiteY1" fmla="*/ 330200 h 330200"/>
              </a:gdLst>
              <a:ahLst/>
              <a:cxnLst>
                <a:cxn ang="0">
                  <a:pos x="connsiteX0" y="connsiteY0"/>
                </a:cxn>
                <a:cxn ang="0">
                  <a:pos x="connsiteX1" y="connsiteY1"/>
                </a:cxn>
              </a:cxnLst>
              <a:rect l="l" t="t" r="r" b="b"/>
              <a:pathLst>
                <a:path w="476250" h="330200">
                  <a:moveTo>
                    <a:pt x="0" y="0"/>
                  </a:moveTo>
                  <a:lnTo>
                    <a:pt x="476250" y="33020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
          <p:nvSpPr>
            <p:cNvPr id="7" name="Freeform 6"/>
            <p:cNvSpPr/>
            <p:nvPr/>
          </p:nvSpPr>
          <p:spPr bwMode="auto">
            <a:xfrm>
              <a:off x="2463800" y="5194300"/>
              <a:ext cx="114300" cy="79375"/>
            </a:xfrm>
            <a:custGeom>
              <a:avLst/>
              <a:gdLst>
                <a:gd name="connsiteX0" fmla="*/ 0 w 114300"/>
                <a:gd name="connsiteY0" fmla="*/ 0 h 79375"/>
                <a:gd name="connsiteX1" fmla="*/ 114300 w 114300"/>
                <a:gd name="connsiteY1" fmla="*/ 79375 h 79375"/>
              </a:gdLst>
              <a:ahLst/>
              <a:cxnLst>
                <a:cxn ang="0">
                  <a:pos x="connsiteX0" y="connsiteY0"/>
                </a:cxn>
                <a:cxn ang="0">
                  <a:pos x="connsiteX1" y="connsiteY1"/>
                </a:cxn>
              </a:cxnLst>
              <a:rect l="l" t="t" r="r" b="b"/>
              <a:pathLst>
                <a:path w="114300" h="79375">
                  <a:moveTo>
                    <a:pt x="0" y="0"/>
                  </a:moveTo>
                  <a:lnTo>
                    <a:pt x="114300" y="79375"/>
                  </a:lnTo>
                </a:path>
              </a:pathLst>
            </a:custGeom>
            <a:noFill/>
            <a:ln w="127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spTree>
    <p:extLst>
      <p:ext uri="{BB962C8B-B14F-4D97-AF65-F5344CB8AC3E}">
        <p14:creationId xmlns:p14="http://schemas.microsoft.com/office/powerpoint/2010/main" val="23389256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703385" y="535828"/>
            <a:ext cx="8302952" cy="958863"/>
          </a:xfrm>
        </p:spPr>
        <p:txBody>
          <a:bodyPr/>
          <a:lstStyle/>
          <a:p>
            <a:r>
              <a:rPr lang="en-US" sz="4000" dirty="0">
                <a:solidFill>
                  <a:srgbClr val="FF0000"/>
                </a:solidFill>
                <a:latin typeface="Cambria" panose="02040503050406030204" pitchFamily="18" charset="0"/>
              </a:rPr>
              <a:t>Down Syndrome: </a:t>
            </a:r>
            <a:br>
              <a:rPr lang="en-US" sz="4000" dirty="0">
                <a:solidFill>
                  <a:srgbClr val="FF0000"/>
                </a:solidFill>
                <a:latin typeface="Cambria" panose="02040503050406030204" pitchFamily="18" charset="0"/>
              </a:rPr>
            </a:br>
            <a:r>
              <a:rPr lang="en-US" sz="4000" dirty="0">
                <a:solidFill>
                  <a:srgbClr val="FF0000"/>
                </a:solidFill>
                <a:latin typeface="Cambria" panose="02040503050406030204" pitchFamily="18" charset="0"/>
              </a:rPr>
              <a:t>An Extra Chromosome 21</a:t>
            </a:r>
          </a:p>
        </p:txBody>
      </p:sp>
      <p:sp>
        <p:nvSpPr>
          <p:cNvPr id="261123" name="Rectangle 3"/>
          <p:cNvSpPr>
            <a:spLocks noGrp="1" noChangeArrowheads="1"/>
          </p:cNvSpPr>
          <p:nvPr>
            <p:ph idx="1"/>
          </p:nvPr>
        </p:nvSpPr>
        <p:spPr>
          <a:xfrm>
            <a:off x="703385" y="2215662"/>
            <a:ext cx="7280030" cy="3679947"/>
          </a:xfrm>
        </p:spPr>
        <p:txBody>
          <a:bodyPr/>
          <a:lstStyle/>
          <a:p>
            <a:r>
              <a:rPr lang="en-US" sz="2400" b="1" dirty="0">
                <a:latin typeface="Cambria" panose="02040503050406030204" pitchFamily="18" charset="0"/>
              </a:rPr>
              <a:t>People with Down syndrome </a:t>
            </a:r>
          </a:p>
          <a:p>
            <a:pPr lvl="1"/>
            <a:r>
              <a:rPr lang="en-US" sz="2400" b="1" dirty="0">
                <a:latin typeface="Cambria" panose="02040503050406030204" pitchFamily="18" charset="0"/>
              </a:rPr>
              <a:t>have characteristic facial features,</a:t>
            </a:r>
          </a:p>
          <a:p>
            <a:pPr lvl="1"/>
            <a:r>
              <a:rPr lang="en-US" sz="2400" b="1" dirty="0">
                <a:latin typeface="Cambria" panose="02040503050406030204" pitchFamily="18" charset="0"/>
              </a:rPr>
              <a:t>usually have a life span shorter than normal, and</a:t>
            </a:r>
          </a:p>
          <a:p>
            <a:pPr lvl="1"/>
            <a:r>
              <a:rPr lang="en-US" sz="2400" b="1" dirty="0">
                <a:latin typeface="Cambria" panose="02040503050406030204" pitchFamily="18" charset="0"/>
              </a:rPr>
              <a:t>exhibit varying degrees of developmental delays. </a:t>
            </a:r>
          </a:p>
          <a:p>
            <a:r>
              <a:rPr lang="en-US" sz="2400" b="1" dirty="0">
                <a:latin typeface="Cambria" panose="02040503050406030204" pitchFamily="18" charset="0"/>
              </a:rPr>
              <a:t>However, some individuals may live to middle age or beyond, and many are socially adept and can function well within society.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a:t>
            </a:r>
          </a:p>
        </p:txBody>
      </p:sp>
      <p:pic>
        <p:nvPicPr>
          <p:cNvPr id="1026" name="Picture 2" descr="Image result for down syndr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551" y="843289"/>
            <a:ext cx="1899138" cy="18991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own syndr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091" y="870082"/>
            <a:ext cx="3293469" cy="17964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wn syndr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27" y="870082"/>
            <a:ext cx="2810273" cy="18723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5254478"/>
            <a:ext cx="6239022" cy="307777"/>
          </a:xfrm>
          <a:prstGeom prst="rect">
            <a:avLst/>
          </a:prstGeom>
        </p:spPr>
        <p:txBody>
          <a:bodyPr wrap="square">
            <a:spAutoFit/>
          </a:bodyPr>
          <a:lstStyle/>
          <a:p>
            <a:r>
              <a:rPr lang="en-US" sz="1400" b="1" u="sng" dirty="0">
                <a:solidFill>
                  <a:srgbClr val="660099"/>
                </a:solidFill>
                <a:latin typeface="arial" panose="020B0604020202020204" pitchFamily="34" charset="0"/>
                <a:hlinkClick r:id="rId5"/>
              </a:rPr>
              <a:t>Hong Kong Down Syndrome Association</a:t>
            </a:r>
            <a:endParaRPr lang="en-US" sz="1400" b="1" i="0" dirty="0">
              <a:solidFill>
                <a:srgbClr val="222222"/>
              </a:solidFill>
              <a:effectLst/>
              <a:latin typeface="arial" panose="020B0604020202020204" pitchFamily="34" charset="0"/>
            </a:endParaRPr>
          </a:p>
        </p:txBody>
      </p:sp>
      <p:pic>
        <p:nvPicPr>
          <p:cNvPr id="1034" name="Picture 10" descr="香港唐氏綜合症協會"/>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722" y="3397558"/>
            <a:ext cx="1856920" cy="18569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may contain: 3 people, people smiling, crow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364" y="2889350"/>
            <a:ext cx="3698971" cy="20806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hong kong down syndrome clean c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4364" y="5054429"/>
            <a:ext cx="2596766" cy="173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1000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41837" y="378069"/>
            <a:ext cx="8188654" cy="713316"/>
          </a:xfrm>
        </p:spPr>
        <p:txBody>
          <a:bodyPr/>
          <a:lstStyle/>
          <a:p>
            <a:r>
              <a:rPr lang="en-US" sz="4000" dirty="0">
                <a:solidFill>
                  <a:srgbClr val="FF0000"/>
                </a:solidFill>
                <a:latin typeface="Cambria" panose="02040503050406030204" pitchFamily="18" charset="0"/>
              </a:rPr>
              <a:t>Down Syndrome: </a:t>
            </a:r>
            <a:br>
              <a:rPr lang="en-US" sz="4000" dirty="0">
                <a:solidFill>
                  <a:srgbClr val="FF0000"/>
                </a:solidFill>
                <a:latin typeface="Cambria" panose="02040503050406030204" pitchFamily="18" charset="0"/>
              </a:rPr>
            </a:br>
            <a:r>
              <a:rPr lang="en-US" sz="4000" dirty="0">
                <a:solidFill>
                  <a:srgbClr val="FF0000"/>
                </a:solidFill>
                <a:latin typeface="Cambria" panose="02040503050406030204" pitchFamily="18" charset="0"/>
              </a:rPr>
              <a:t>An Extra Chromosome 21</a:t>
            </a:r>
          </a:p>
        </p:txBody>
      </p:sp>
      <p:sp>
        <p:nvSpPr>
          <p:cNvPr id="261123" name="Rectangle 3"/>
          <p:cNvSpPr>
            <a:spLocks noGrp="1" noChangeArrowheads="1"/>
          </p:cNvSpPr>
          <p:nvPr>
            <p:ph idx="1"/>
          </p:nvPr>
        </p:nvSpPr>
        <p:spPr>
          <a:xfrm>
            <a:off x="641837" y="2083777"/>
            <a:ext cx="8188653" cy="4093186"/>
          </a:xfrm>
        </p:spPr>
        <p:txBody>
          <a:bodyPr/>
          <a:lstStyle/>
          <a:p>
            <a:r>
              <a:rPr lang="en-US" b="1" dirty="0">
                <a:latin typeface="Cambria" panose="02040503050406030204" pitchFamily="18" charset="0"/>
              </a:rPr>
              <a:t>Although we don’t know why, the risk of Down syndrome increases with the age of the mother. </a:t>
            </a:r>
          </a:p>
          <a:p>
            <a:r>
              <a:rPr lang="en-US" b="1" dirty="0">
                <a:latin typeface="Cambria" panose="02040503050406030204" pitchFamily="18" charset="0"/>
              </a:rPr>
              <a:t>The fetuses of pregnant women age 35 and older are therefore candidates for chromosomal prenatal screenings.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a:t>
            </a:r>
          </a:p>
        </p:txBody>
      </p:sp>
      <p:pic>
        <p:nvPicPr>
          <p:cNvPr id="2050" name="Picture 2" descr="Image result for chromosomal prenatal scree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76" y="189856"/>
            <a:ext cx="7838343" cy="55001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2283" y="5946785"/>
            <a:ext cx="7800536" cy="400110"/>
          </a:xfrm>
          <a:prstGeom prst="rect">
            <a:avLst/>
          </a:prstGeom>
        </p:spPr>
        <p:txBody>
          <a:bodyPr wrap="square">
            <a:spAutoFit/>
          </a:bodyPr>
          <a:lstStyle/>
          <a:p>
            <a:r>
              <a:rPr lang="en-US" sz="2000" b="1" dirty="0">
                <a:solidFill>
                  <a:schemeClr val="accent2">
                    <a:lumMod val="75000"/>
                  </a:schemeClr>
                </a:solidFill>
              </a:rPr>
              <a:t>The screening test is performed from 11-13 weeks of gestation.</a:t>
            </a:r>
          </a:p>
        </p:txBody>
      </p:sp>
    </p:spTree>
    <p:extLst>
      <p:ext uri="{BB962C8B-B14F-4D97-AF65-F5344CB8AC3E}">
        <p14:creationId xmlns:p14="http://schemas.microsoft.com/office/powerpoint/2010/main" val="11891166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GAMESHOW" val="False"/>
  <p:tag name="PPTVERSION" val="XP"/>
</p:tagLst>
</file>

<file path=ppt/theme/theme1.xml><?xml version="1.0" encoding="utf-8"?>
<a:theme xmlns:a="http://schemas.openxmlformats.org/drawingml/2006/main" name="CampbellEB6_Lecture_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Times New Roman"/>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mpbellEB6_Lecture_Design" id="{B6DE6437-4D3C-4EDA-98E9-FA36A5B6B78F}" vid="{61AD6984-E196-4B60-B50C-5CFEAA8E5D4E}"/>
    </a:ext>
  </a:extLst>
</a:theme>
</file>

<file path=ppt/theme/theme10.xml><?xml version="1.0" encoding="utf-8"?>
<a:theme xmlns:a="http://schemas.openxmlformats.org/drawingml/2006/main" name="2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3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3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4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4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4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4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5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5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5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5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5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6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6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6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6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6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6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7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7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7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8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8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8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CampbellEB6_Lecture_Design</Template>
  <TotalTime>6486</TotalTime>
  <Words>5936</Words>
  <Application>Microsoft Macintosh PowerPoint</Application>
  <PresentationFormat>On-screen Show (4:3)</PresentationFormat>
  <Paragraphs>1037</Paragraphs>
  <Slides>112</Slides>
  <Notes>109</Notes>
  <HiddenSlides>0</HiddenSlides>
  <MMClips>8</MMClips>
  <ScaleCrop>false</ScaleCrop>
  <HeadingPairs>
    <vt:vector size="6" baseType="variant">
      <vt:variant>
        <vt:lpstr>Fonts Used</vt:lpstr>
      </vt:variant>
      <vt:variant>
        <vt:i4>8</vt:i4>
      </vt:variant>
      <vt:variant>
        <vt:lpstr>Theme</vt:lpstr>
      </vt:variant>
      <vt:variant>
        <vt:i4>41</vt:i4>
      </vt:variant>
      <vt:variant>
        <vt:lpstr>Slide Titles</vt:lpstr>
      </vt:variant>
      <vt:variant>
        <vt:i4>112</vt:i4>
      </vt:variant>
    </vt:vector>
  </HeadingPairs>
  <TitlesOfParts>
    <vt:vector size="161" baseType="lpstr">
      <vt:lpstr>Arial</vt:lpstr>
      <vt:lpstr>Arial</vt:lpstr>
      <vt:lpstr>Cambria</vt:lpstr>
      <vt:lpstr>ＭＳ Ｐゴシック</vt:lpstr>
      <vt:lpstr>Symbol</vt:lpstr>
      <vt:lpstr>Times</vt:lpstr>
      <vt:lpstr>Times New Roman</vt:lpstr>
      <vt:lpstr>楷体</vt:lpstr>
      <vt:lpstr>CampbellEB6_Lecture_Design</vt:lpstr>
      <vt:lpstr>7_Blank</vt:lpstr>
      <vt:lpstr>12_Blank</vt:lpstr>
      <vt:lpstr>13_Blank</vt:lpstr>
      <vt:lpstr>14_Blank</vt:lpstr>
      <vt:lpstr>15_Blank</vt:lpstr>
      <vt:lpstr>19_Blank</vt:lpstr>
      <vt:lpstr>20_Blank</vt:lpstr>
      <vt:lpstr>21_Blank</vt:lpstr>
      <vt:lpstr>28_Blank</vt:lpstr>
      <vt:lpstr>29_Blank</vt:lpstr>
      <vt:lpstr>30_Blank</vt:lpstr>
      <vt:lpstr>31_Blank</vt:lpstr>
      <vt:lpstr>32_Blank</vt:lpstr>
      <vt:lpstr>33_Blank</vt:lpstr>
      <vt:lpstr>35_Blank</vt:lpstr>
      <vt:lpstr>38_Blank</vt:lpstr>
      <vt:lpstr>39_Blank</vt:lpstr>
      <vt:lpstr>40_Blank</vt:lpstr>
      <vt:lpstr>43_Blank</vt:lpstr>
      <vt:lpstr>46_Blank</vt:lpstr>
      <vt:lpstr>47_Blank</vt:lpstr>
      <vt:lpstr>50_Blank</vt:lpstr>
      <vt:lpstr>53_Blank</vt:lpstr>
      <vt:lpstr>54_Blank</vt:lpstr>
      <vt:lpstr>56_Blank</vt:lpstr>
      <vt:lpstr>57_Blank</vt:lpstr>
      <vt:lpstr>60_Blank</vt:lpstr>
      <vt:lpstr>61_Blank</vt:lpstr>
      <vt:lpstr>63_Blank</vt:lpstr>
      <vt:lpstr>66_Blank</vt:lpstr>
      <vt:lpstr>68_Blank</vt:lpstr>
      <vt:lpstr>69_Blank</vt:lpstr>
      <vt:lpstr>71_Blank</vt:lpstr>
      <vt:lpstr>77_Blank</vt:lpstr>
      <vt:lpstr>78_Blank</vt:lpstr>
      <vt:lpstr>79_Blank</vt:lpstr>
      <vt:lpstr>80_Blank</vt:lpstr>
      <vt:lpstr>83_Blank</vt:lpstr>
      <vt:lpstr>87_Blank</vt:lpstr>
      <vt:lpstr>122_Blank</vt:lpstr>
      <vt:lpstr>PowerPoint Presentation</vt:lpstr>
      <vt:lpstr>What Cell Reproduction Accomplishes</vt:lpstr>
      <vt:lpstr>What Cell Reproduction Accomplishes</vt:lpstr>
      <vt:lpstr>What Cell Reproduction Accomplishes</vt:lpstr>
      <vt:lpstr>Video: Sea Urchin（海胆） (time lapse)</vt:lpstr>
      <vt:lpstr>PowerPoint Presentation</vt:lpstr>
      <vt:lpstr>What Cell Reproduction Accomplishes?</vt:lpstr>
      <vt:lpstr>What Cell Reproduction Accomplishes?</vt:lpstr>
      <vt:lpstr>What Cell Reproduction Accomplishes?</vt:lpstr>
      <vt:lpstr>What Cell Reproduction Accomplishes?</vt:lpstr>
      <vt:lpstr>The Cell Cycle and Mitosis</vt:lpstr>
      <vt:lpstr>Eukaryotic Chromosomes</vt:lpstr>
      <vt:lpstr>PowerPoint Presentation</vt:lpstr>
      <vt:lpstr>Eukaryotic Chromosomes</vt:lpstr>
      <vt:lpstr>Eukaryotic Chromosomes</vt:lpstr>
      <vt:lpstr>PowerPoint Presentation</vt:lpstr>
      <vt:lpstr>Eukaryotic Chromosomes</vt:lpstr>
      <vt:lpstr>Animation: DNA Packing</vt:lpstr>
      <vt:lpstr>Figure 8.4</vt:lpstr>
      <vt:lpstr>Figure 8.4-1</vt:lpstr>
      <vt:lpstr>Information Flow: Duplicating Chromosomes</vt:lpstr>
      <vt:lpstr>Information Flow:  Duplicating Chromosomes</vt:lpstr>
      <vt:lpstr>Figure 8.5</vt:lpstr>
      <vt:lpstr>The Cell Cycle（细胞周期）</vt:lpstr>
      <vt:lpstr>PowerPoint Presentation</vt:lpstr>
      <vt:lpstr>The Cell Cycle</vt:lpstr>
      <vt:lpstr>The Cell Cycle</vt:lpstr>
      <vt:lpstr>The Cell Cycle</vt:lpstr>
      <vt:lpstr>The Cell Cycle</vt:lpstr>
      <vt:lpstr>Mitosis and Cytokinesis</vt:lpstr>
      <vt:lpstr>PowerPoint Presentation</vt:lpstr>
      <vt:lpstr>PowerPoint Presentation</vt:lpstr>
      <vt:lpstr>Bioflix Animation: Mitosis</vt:lpstr>
      <vt:lpstr>Video: Animal Mitosis</vt:lpstr>
      <vt:lpstr>Mitosis and Cytokinesis</vt:lpstr>
      <vt:lpstr>Mitosis and Cytokinesis</vt:lpstr>
      <vt:lpstr>Mitosis and Cytokinesis</vt:lpstr>
      <vt:lpstr>Animation: Cytokinesis</vt:lpstr>
      <vt:lpstr>Figure 8.8-1</vt:lpstr>
      <vt:lpstr>Mitosis and Cytokinesis</vt:lpstr>
      <vt:lpstr>Figure 8.8-2</vt:lpstr>
      <vt:lpstr>Figure 8.8-2a</vt:lpstr>
      <vt:lpstr>Cancer Cells: Dividing Out of Control</vt:lpstr>
      <vt:lpstr>What Is Cancer?</vt:lpstr>
      <vt:lpstr>What Is Cancer?</vt:lpstr>
      <vt:lpstr>What Is Cancer?</vt:lpstr>
      <vt:lpstr>Figure 8.9</vt:lpstr>
      <vt:lpstr>Cancer Treatment</vt:lpstr>
      <vt:lpstr>Cancer Prevention and Survival</vt:lpstr>
      <vt:lpstr>Cancer vaccine  </vt:lpstr>
      <vt:lpstr>Meiosis, the Basis of Sexual Reproduction</vt:lpstr>
      <vt:lpstr>Figure 8.10</vt:lpstr>
      <vt:lpstr>Homologous Chromosomes（同源染色体）</vt:lpstr>
      <vt:lpstr>Homologous Chromosomes</vt:lpstr>
      <vt:lpstr>PowerPoint Presentation</vt:lpstr>
      <vt:lpstr>Homologous Chromosomes</vt:lpstr>
      <vt:lpstr>Homologous Chromosomes</vt:lpstr>
      <vt:lpstr>Gametes and the Life Cycle of a Sexual Organism</vt:lpstr>
      <vt:lpstr>PowerPoint Presentation</vt:lpstr>
      <vt:lpstr>Gametes and the Life Cycle of a Sexual Organism</vt:lpstr>
      <vt:lpstr>Gametes and the Life Cycle of a Sexual Organism</vt:lpstr>
      <vt:lpstr>Gametes and the Life Cycle of a Sexual Organism</vt:lpstr>
      <vt:lpstr>PowerPoint Presentation</vt:lpstr>
      <vt:lpstr>The Process of Meiosis</vt:lpstr>
      <vt:lpstr>Bioflix Animation: Meiosis</vt:lpstr>
      <vt:lpstr>The Process of Meiosis</vt:lpstr>
      <vt:lpstr>PowerPoint Presentation</vt:lpstr>
      <vt:lpstr>PowerPoint Presentation</vt:lpstr>
      <vt:lpstr>PowerPoint Presentation</vt:lpstr>
      <vt:lpstr>PowerPoint Presentation</vt:lpstr>
      <vt:lpstr>Review: Comparing Mitosis and Meiosis</vt:lpstr>
      <vt:lpstr>Review: Comparing Mitosis and Meiosis</vt:lpstr>
      <vt:lpstr>PowerPoint Presentation</vt:lpstr>
      <vt:lpstr>The Origins of Genetic Variation</vt:lpstr>
      <vt:lpstr>Independent Assortment of Chromosomes</vt:lpstr>
      <vt:lpstr>PowerPoint Presentation</vt:lpstr>
      <vt:lpstr>Independent Assortment of Chromosomes</vt:lpstr>
      <vt:lpstr>Animation: Genetic Variation</vt:lpstr>
      <vt:lpstr>Figure 8.17</vt:lpstr>
      <vt:lpstr>Crossing Over</vt:lpstr>
      <vt:lpstr>Animation: Crossing Over</vt:lpstr>
      <vt:lpstr>PowerPoint Presentation</vt:lpstr>
      <vt:lpstr>The Process of Science:  Do All Animals Have Sex?</vt:lpstr>
      <vt:lpstr>PowerPoint Presentation</vt:lpstr>
      <vt:lpstr>The Process of Science:  Do All Animals Have Sex?</vt:lpstr>
      <vt:lpstr>The Process of Science:  Do All Animals Have Sex?</vt:lpstr>
      <vt:lpstr>When Meiosis Goes Awry</vt:lpstr>
      <vt:lpstr>How Accidents during Meiosis Can Alter Chromosome Number</vt:lpstr>
      <vt:lpstr>PowerPoint Presentation</vt:lpstr>
      <vt:lpstr>How Accidents during Meiosis Can Alter Chromosome Number</vt:lpstr>
      <vt:lpstr>How Accidents during Meiosis Can Alter Chromosome Number</vt:lpstr>
      <vt:lpstr>Figure 8.21</vt:lpstr>
      <vt:lpstr>Down Syndrome: An Extra Chromosome 21</vt:lpstr>
      <vt:lpstr>Figure 8.11</vt:lpstr>
      <vt:lpstr>Figure 8.22</vt:lpstr>
      <vt:lpstr>Down Syndrome:  An Extra Chromosome 21</vt:lpstr>
      <vt:lpstr>PowerPoint Presentation</vt:lpstr>
      <vt:lpstr>Down Syndrome:  An Extra Chromosome 21</vt:lpstr>
      <vt:lpstr>PowerPoint Presentation</vt:lpstr>
      <vt:lpstr>Abnormal Numbers of Sex Chromosomes</vt:lpstr>
      <vt:lpstr>Table 8.1</vt:lpstr>
      <vt:lpstr>Evolution Connection:  The Advantages of Sex</vt:lpstr>
      <vt:lpstr>Evolution Connection:  The Advantages of Sex</vt:lpstr>
      <vt:lpstr>Figure 8.7-1a</vt:lpstr>
      <vt:lpstr>Figure 8.7-2</vt:lpstr>
      <vt:lpstr>Figure 8.15-1</vt:lpstr>
      <vt:lpstr>Figure 8.15-2</vt:lpstr>
      <vt:lpstr>Figure 8.16-s3</vt:lpstr>
      <vt:lpstr>Figure 8.20-s3</vt:lpstr>
      <vt:lpstr>Figure 8.UN01</vt:lpstr>
      <vt:lpstr>Figure 8.UN02</vt:lpstr>
      <vt:lpstr>Figure 8.UN04</vt:lpstr>
    </vt:vector>
  </TitlesOfParts>
  <Company>Pearson</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Delgado</dc:creator>
  <cp:lastModifiedBy>Microsoft Office User</cp:lastModifiedBy>
  <cp:revision>1043</cp:revision>
  <cp:lastPrinted>2005-04-01T00:26:31Z</cp:lastPrinted>
  <dcterms:created xsi:type="dcterms:W3CDTF">2014-09-20T14:01:04Z</dcterms:created>
  <dcterms:modified xsi:type="dcterms:W3CDTF">2019-03-05T13:49:05Z</dcterms:modified>
</cp:coreProperties>
</file>